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76" r:id="rId2"/>
    <p:sldId id="344" r:id="rId3"/>
    <p:sldId id="329" r:id="rId4"/>
    <p:sldId id="302" r:id="rId5"/>
    <p:sldId id="332" r:id="rId6"/>
    <p:sldId id="333" r:id="rId7"/>
    <p:sldId id="351" r:id="rId8"/>
    <p:sldId id="334" r:id="rId9"/>
    <p:sldId id="352" r:id="rId10"/>
    <p:sldId id="353" r:id="rId11"/>
    <p:sldId id="335" r:id="rId12"/>
    <p:sldId id="336" r:id="rId13"/>
    <p:sldId id="304" r:id="rId14"/>
    <p:sldId id="307" r:id="rId15"/>
    <p:sldId id="305" r:id="rId16"/>
    <p:sldId id="306" r:id="rId17"/>
    <p:sldId id="308" r:id="rId18"/>
    <p:sldId id="309" r:id="rId19"/>
    <p:sldId id="313" r:id="rId20"/>
    <p:sldId id="325" r:id="rId21"/>
    <p:sldId id="337" r:id="rId22"/>
    <p:sldId id="350" r:id="rId23"/>
    <p:sldId id="338" r:id="rId24"/>
    <p:sldId id="339" r:id="rId25"/>
    <p:sldId id="341" r:id="rId26"/>
    <p:sldId id="314" r:id="rId27"/>
    <p:sldId id="342"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461" autoAdjust="0"/>
  </p:normalViewPr>
  <p:slideViewPr>
    <p:cSldViewPr snapToGrid="0">
      <p:cViewPr>
        <p:scale>
          <a:sx n="50" d="100"/>
          <a:sy n="50" d="100"/>
        </p:scale>
        <p:origin x="1121" y="16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DC15D3-4925-4086-9B55-F862837173FA}" type="datetimeFigureOut">
              <a:rPr lang="en-US" smtClean="0"/>
              <a:t>2/10/2020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06CEF1-6A94-46E5-B30F-52027D8FCD50}" type="slidenum">
              <a:rPr lang="en-US" smtClean="0"/>
              <a:t>‹#›</a:t>
            </a:fld>
            <a:endParaRPr lang="en-US"/>
          </a:p>
        </p:txBody>
      </p:sp>
    </p:spTree>
    <p:extLst>
      <p:ext uri="{BB962C8B-B14F-4D97-AF65-F5344CB8AC3E}">
        <p14:creationId xmlns:p14="http://schemas.microsoft.com/office/powerpoint/2010/main" val="3284763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large class of machine learning can be reduced to this format of question: given a set of inputs and a set of related outputs, can I say something about their relationship? </a:t>
            </a:r>
          </a:p>
          <a:p>
            <a:endParaRPr lang="en-US" dirty="0"/>
          </a:p>
          <a:p>
            <a:r>
              <a:rPr lang="en-US" dirty="0"/>
              <a:t>Here, you may say, well that doesn’t seem that hard or new or complicated.</a:t>
            </a:r>
          </a:p>
          <a:p>
            <a:endParaRPr lang="en-US" dirty="0"/>
          </a:p>
          <a:p>
            <a:r>
              <a:rPr lang="en-US" dirty="0"/>
              <a:t>But it is! And it can get harder when you have multi-dimensional inputs and outputs. Here, we’re only using two. Other inputs can include van der Waals radii, which is relevant. We could even have inputs that are not relevant, like number of isotopes. </a:t>
            </a:r>
          </a:p>
          <a:p>
            <a:endParaRPr lang="en-US" dirty="0"/>
          </a:p>
          <a:p>
            <a:r>
              <a:rPr lang="en-US" dirty="0"/>
              <a:t>This seems intimidating, but eventually you realize it’s just fancy stats mixed with computer science (when it works).</a:t>
            </a:r>
          </a:p>
        </p:txBody>
      </p:sp>
      <p:sp>
        <p:nvSpPr>
          <p:cNvPr id="4" name="Slide Number Placeholder 3"/>
          <p:cNvSpPr>
            <a:spLocks noGrp="1"/>
          </p:cNvSpPr>
          <p:nvPr>
            <p:ph type="sldNum" sz="quarter" idx="5"/>
          </p:nvPr>
        </p:nvSpPr>
        <p:spPr/>
        <p:txBody>
          <a:bodyPr/>
          <a:lstStyle/>
          <a:p>
            <a:fld id="{3539985C-6B1E-BE4B-8B6E-1AD097E07E34}" type="slidenum">
              <a:rPr lang="en-US" smtClean="0"/>
              <a:t>2</a:t>
            </a:fld>
            <a:endParaRPr lang="en-US"/>
          </a:p>
        </p:txBody>
      </p:sp>
    </p:spTree>
    <p:extLst>
      <p:ext uri="{BB962C8B-B14F-4D97-AF65-F5344CB8AC3E}">
        <p14:creationId xmlns:p14="http://schemas.microsoft.com/office/powerpoint/2010/main" val="4280302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39985C-6B1E-BE4B-8B6E-1AD097E07E34}" type="slidenum">
              <a:rPr lang="en-US" smtClean="0"/>
              <a:t>13</a:t>
            </a:fld>
            <a:endParaRPr lang="en-US"/>
          </a:p>
        </p:txBody>
      </p:sp>
    </p:spTree>
    <p:extLst>
      <p:ext uri="{BB962C8B-B14F-4D97-AF65-F5344CB8AC3E}">
        <p14:creationId xmlns:p14="http://schemas.microsoft.com/office/powerpoint/2010/main" val="4204771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06CEF1-6A94-46E5-B30F-52027D8FCD50}" type="slidenum">
              <a:rPr lang="en-US" smtClean="0"/>
              <a:t>16</a:t>
            </a:fld>
            <a:endParaRPr lang="en-US"/>
          </a:p>
        </p:txBody>
      </p:sp>
    </p:spTree>
    <p:extLst>
      <p:ext uri="{BB962C8B-B14F-4D97-AF65-F5344CB8AC3E}">
        <p14:creationId xmlns:p14="http://schemas.microsoft.com/office/powerpoint/2010/main" val="4270187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classification problem, our inputs are quantitative values X1 and X2.</a:t>
            </a:r>
          </a:p>
          <a:p>
            <a:r>
              <a:rPr lang="en-US"/>
              <a:t>Our outputs are colors orange or blue.</a:t>
            </a:r>
          </a:p>
          <a:p>
            <a:endParaRPr lang="en-US"/>
          </a:p>
          <a:p>
            <a:r>
              <a:rPr lang="en-US"/>
              <a:t>How would YOU classify these? Well, you’d probably just draw a line. Something like this. But how do we formally define this line?</a:t>
            </a:r>
          </a:p>
          <a:p>
            <a:r>
              <a:rPr lang="en-US"/>
              <a:t>We do it in terms of conditional probabilities.</a:t>
            </a:r>
          </a:p>
          <a:p>
            <a:r>
              <a:rPr lang="en-US"/>
              <a:t>If you knew the probability that you’d have an orange dot at each point, you would draw the line at wherever the probability is equal to 0.5.</a:t>
            </a:r>
          </a:p>
          <a:p>
            <a:endParaRPr lang="en-US"/>
          </a:p>
          <a:p>
            <a:r>
              <a:rPr lang="en-US"/>
              <a:t>It gets more complicated for more dimensions, but the 2D visualization helps, right?</a:t>
            </a:r>
          </a:p>
          <a:p>
            <a:endParaRPr lang="en-US"/>
          </a:p>
        </p:txBody>
      </p:sp>
      <p:sp>
        <p:nvSpPr>
          <p:cNvPr id="4" name="Slide Number Placeholder 3"/>
          <p:cNvSpPr>
            <a:spLocks noGrp="1"/>
          </p:cNvSpPr>
          <p:nvPr>
            <p:ph type="sldNum" sz="quarter" idx="5"/>
          </p:nvPr>
        </p:nvSpPr>
        <p:spPr/>
        <p:txBody>
          <a:bodyPr/>
          <a:lstStyle/>
          <a:p>
            <a:fld id="{3539985C-6B1E-BE4B-8B6E-1AD097E07E34}" type="slidenum">
              <a:rPr lang="en-US" smtClean="0"/>
              <a:t>18</a:t>
            </a:fld>
            <a:endParaRPr lang="en-US"/>
          </a:p>
        </p:txBody>
      </p:sp>
    </p:spTree>
    <p:extLst>
      <p:ext uri="{BB962C8B-B14F-4D97-AF65-F5344CB8AC3E}">
        <p14:creationId xmlns:p14="http://schemas.microsoft.com/office/powerpoint/2010/main" val="176550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20</a:t>
            </a:fld>
            <a:endParaRPr lang="en-US"/>
          </a:p>
        </p:txBody>
      </p:sp>
    </p:spTree>
    <p:extLst>
      <p:ext uri="{BB962C8B-B14F-4D97-AF65-F5344CB8AC3E}">
        <p14:creationId xmlns:p14="http://schemas.microsoft.com/office/powerpoint/2010/main" val="397341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does this matter? Look @ islands w/K=1 and effect of noise! </a:t>
            </a:r>
            <a:r>
              <a:rPr lang="en-US" baseline="0" dirty="0"/>
              <a:t> </a:t>
            </a:r>
            <a:r>
              <a:rPr lang="mr-IN" baseline="0" dirty="0"/>
              <a:t>–</a:t>
            </a:r>
            <a:r>
              <a:rPr lang="en-US" baseline="0" dirty="0"/>
              <a:t> look @ loss of flexibility w/ K=100 and loss of accuracy </a:t>
            </a:r>
            <a:endParaRPr lang="en-US" dirty="0"/>
          </a:p>
          <a:p>
            <a:endParaRPr lang="en-US" dirty="0"/>
          </a:p>
        </p:txBody>
      </p:sp>
      <p:sp>
        <p:nvSpPr>
          <p:cNvPr id="4" name="Slide Number Placeholder 3"/>
          <p:cNvSpPr>
            <a:spLocks noGrp="1"/>
          </p:cNvSpPr>
          <p:nvPr>
            <p:ph type="sldNum" sz="quarter" idx="5"/>
          </p:nvPr>
        </p:nvSpPr>
        <p:spPr/>
        <p:txBody>
          <a:bodyPr/>
          <a:lstStyle/>
          <a:p>
            <a:fld id="{6406CEF1-6A94-46E5-B30F-52027D8FCD50}" type="slidenum">
              <a:rPr lang="en-US" smtClean="0"/>
              <a:t>24</a:t>
            </a:fld>
            <a:endParaRPr lang="en-US"/>
          </a:p>
        </p:txBody>
      </p:sp>
    </p:spTree>
    <p:extLst>
      <p:ext uri="{BB962C8B-B14F-4D97-AF65-F5344CB8AC3E}">
        <p14:creationId xmlns:p14="http://schemas.microsoft.com/office/powerpoint/2010/main" val="256293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terms of overfitting, there is an ideal number of K that minimizes the error rate.</a:t>
            </a:r>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25</a:t>
            </a:fld>
            <a:endParaRPr lang="en-US"/>
          </a:p>
        </p:txBody>
      </p:sp>
    </p:spTree>
    <p:extLst>
      <p:ext uri="{BB962C8B-B14F-4D97-AF65-F5344CB8AC3E}">
        <p14:creationId xmlns:p14="http://schemas.microsoft.com/office/powerpoint/2010/main" val="2047831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want to go over a broad overview of machine learning topics, and get you started on your very first machine learning algorithm called K-nearest neighbors.</a:t>
            </a:r>
          </a:p>
          <a:p>
            <a:endParaRPr lang="en-US" dirty="0"/>
          </a:p>
          <a:p>
            <a:r>
              <a:rPr lang="en-US" dirty="0"/>
              <a:t>Exciting!</a:t>
            </a:r>
          </a:p>
        </p:txBody>
      </p:sp>
      <p:sp>
        <p:nvSpPr>
          <p:cNvPr id="4" name="Slide Number Placeholder 3"/>
          <p:cNvSpPr>
            <a:spLocks noGrp="1"/>
          </p:cNvSpPr>
          <p:nvPr>
            <p:ph type="sldNum" sz="quarter" idx="5"/>
          </p:nvPr>
        </p:nvSpPr>
        <p:spPr/>
        <p:txBody>
          <a:bodyPr/>
          <a:lstStyle/>
          <a:p>
            <a:fld id="{3539985C-6B1E-BE4B-8B6E-1AD097E07E34}" type="slidenum">
              <a:rPr lang="en-US" smtClean="0"/>
              <a:t>3</a:t>
            </a:fld>
            <a:endParaRPr lang="en-US"/>
          </a:p>
        </p:txBody>
      </p:sp>
    </p:spTree>
    <p:extLst>
      <p:ext uri="{BB962C8B-B14F-4D97-AF65-F5344CB8AC3E}">
        <p14:creationId xmlns:p14="http://schemas.microsoft.com/office/powerpoint/2010/main" val="630471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3539985C-6B1E-BE4B-8B6E-1AD097E07E34}" type="slidenum">
              <a:rPr lang="en-US" smtClean="0"/>
              <a:t>4</a:t>
            </a:fld>
            <a:endParaRPr lang="en-US"/>
          </a:p>
        </p:txBody>
      </p:sp>
    </p:spTree>
    <p:extLst>
      <p:ext uri="{BB962C8B-B14F-4D97-AF65-F5344CB8AC3E}">
        <p14:creationId xmlns:p14="http://schemas.microsoft.com/office/powerpoint/2010/main" val="912637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machine learning, there are a many different methods depending on the type of data you have and the type of problem you want to solve with that data. There is no one-size-fits-all approach.</a:t>
            </a:r>
          </a:p>
          <a:p>
            <a:endParaRPr lang="en-US" dirty="0"/>
          </a:p>
          <a:p>
            <a:r>
              <a:rPr lang="en-US" dirty="0"/>
              <a:t>In supervised learning, we are trying to find some functional that related a set of inputs to a set of outputs.</a:t>
            </a:r>
          </a:p>
          <a:p>
            <a:endParaRPr lang="en-US" dirty="0"/>
          </a:p>
          <a:p>
            <a:r>
              <a:rPr lang="en-US" dirty="0"/>
              <a:t>There can be multiple inputs. There can be multiple outputs.</a:t>
            </a:r>
          </a:p>
          <a:p>
            <a:endParaRPr lang="en-US" dirty="0"/>
          </a:p>
          <a:p>
            <a:r>
              <a:rPr lang="en-US" dirty="0"/>
              <a:t>Unfortunately, you can never get a perfect fit, because of error epsilon. Error can be reducible (if there are inputs you just aren’t accounting for) or irreducible (due to random noise).</a:t>
            </a:r>
          </a:p>
          <a:p>
            <a:endParaRPr lang="en-US" dirty="0"/>
          </a:p>
          <a:p>
            <a:r>
              <a:rPr lang="en-US" dirty="0"/>
              <a:t>We measure the goodness of fit using the squared error.</a:t>
            </a:r>
          </a:p>
        </p:txBody>
      </p:sp>
      <p:sp>
        <p:nvSpPr>
          <p:cNvPr id="4" name="Slide Number Placeholder 3"/>
          <p:cNvSpPr>
            <a:spLocks noGrp="1"/>
          </p:cNvSpPr>
          <p:nvPr>
            <p:ph type="sldNum" sz="quarter" idx="10"/>
          </p:nvPr>
        </p:nvSpPr>
        <p:spPr/>
        <p:txBody>
          <a:bodyPr/>
          <a:lstStyle/>
          <a:p>
            <a:fld id="{3539985C-6B1E-BE4B-8B6E-1AD097E07E34}" type="slidenum">
              <a:rPr lang="en-US" smtClean="0"/>
              <a:t>5</a:t>
            </a:fld>
            <a:endParaRPr lang="en-US"/>
          </a:p>
        </p:txBody>
      </p:sp>
    </p:spTree>
    <p:extLst>
      <p:ext uri="{BB962C8B-B14F-4D97-AF65-F5344CB8AC3E}">
        <p14:creationId xmlns:p14="http://schemas.microsoft.com/office/powerpoint/2010/main" val="535495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6</a:t>
            </a:fld>
            <a:endParaRPr lang="en-US"/>
          </a:p>
        </p:txBody>
      </p:sp>
    </p:spTree>
    <p:extLst>
      <p:ext uri="{BB962C8B-B14F-4D97-AF65-F5344CB8AC3E}">
        <p14:creationId xmlns:p14="http://schemas.microsoft.com/office/powerpoint/2010/main" val="754578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basic ideals you are trying to achieve when making a model.</a:t>
            </a:r>
          </a:p>
          <a:p>
            <a:endParaRPr lang="en-US" dirty="0"/>
          </a:p>
          <a:p>
            <a:r>
              <a:rPr lang="en-US" dirty="0"/>
              <a:t>Parametric models typically are more interpretable, but aren’t as flexible.</a:t>
            </a:r>
          </a:p>
          <a:p>
            <a:endParaRPr lang="en-US" dirty="0"/>
          </a:p>
          <a:p>
            <a:r>
              <a:rPr lang="en-US" dirty="0"/>
              <a:t>Non-parametric models are more flexible, but less interpretable.</a:t>
            </a:r>
          </a:p>
          <a:p>
            <a:endParaRPr lang="en-US" dirty="0"/>
          </a:p>
          <a:p>
            <a:r>
              <a:rPr lang="en-US" dirty="0"/>
              <a:t>Why would you want a more flexible model? A more interpretable model?</a:t>
            </a:r>
          </a:p>
          <a:p>
            <a:endParaRPr lang="en-US" dirty="0"/>
          </a:p>
          <a:p>
            <a:r>
              <a:rPr lang="en-US" dirty="0"/>
              <a:t>Prediction: Given a new set of data, would we be able to use our model to predict outputs?. F(x) is a black box.</a:t>
            </a:r>
          </a:p>
          <a:p>
            <a:r>
              <a:rPr lang="en-US" dirty="0"/>
              <a:t>Inference: How do our inputs relate to our outputs? Interested in f(x)</a:t>
            </a:r>
          </a:p>
        </p:txBody>
      </p:sp>
      <p:sp>
        <p:nvSpPr>
          <p:cNvPr id="4" name="Slide Number Placeholder 3"/>
          <p:cNvSpPr>
            <a:spLocks noGrp="1"/>
          </p:cNvSpPr>
          <p:nvPr>
            <p:ph type="sldNum" sz="quarter" idx="10"/>
          </p:nvPr>
        </p:nvSpPr>
        <p:spPr/>
        <p:txBody>
          <a:bodyPr/>
          <a:lstStyle/>
          <a:p>
            <a:fld id="{3539985C-6B1E-BE4B-8B6E-1AD097E07E34}" type="slidenum">
              <a:rPr lang="en-US" smtClean="0"/>
              <a:t>8</a:t>
            </a:fld>
            <a:endParaRPr lang="en-US"/>
          </a:p>
        </p:txBody>
      </p:sp>
    </p:spTree>
    <p:extLst>
      <p:ext uri="{BB962C8B-B14F-4D97-AF65-F5344CB8AC3E}">
        <p14:creationId xmlns:p14="http://schemas.microsoft.com/office/powerpoint/2010/main" val="556114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same data set, both supervised and unsupervised learning are possible (not always).</a:t>
            </a:r>
          </a:p>
        </p:txBody>
      </p:sp>
      <p:sp>
        <p:nvSpPr>
          <p:cNvPr id="4" name="Slide Number Placeholder 3"/>
          <p:cNvSpPr>
            <a:spLocks noGrp="1"/>
          </p:cNvSpPr>
          <p:nvPr>
            <p:ph type="sldNum" sz="quarter" idx="10"/>
          </p:nvPr>
        </p:nvSpPr>
        <p:spPr/>
        <p:txBody>
          <a:bodyPr/>
          <a:lstStyle/>
          <a:p>
            <a:fld id="{3539985C-6B1E-BE4B-8B6E-1AD097E07E34}" type="slidenum">
              <a:rPr lang="en-US" smtClean="0"/>
              <a:t>9</a:t>
            </a:fld>
            <a:endParaRPr lang="en-US"/>
          </a:p>
        </p:txBody>
      </p:sp>
    </p:spTree>
    <p:extLst>
      <p:ext uri="{BB962C8B-B14F-4D97-AF65-F5344CB8AC3E}">
        <p14:creationId xmlns:p14="http://schemas.microsoft.com/office/powerpoint/2010/main" val="2401872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11</a:t>
            </a:fld>
            <a:endParaRPr lang="en-US"/>
          </a:p>
        </p:txBody>
      </p:sp>
    </p:spTree>
    <p:extLst>
      <p:ext uri="{BB962C8B-B14F-4D97-AF65-F5344CB8AC3E}">
        <p14:creationId xmlns:p14="http://schemas.microsoft.com/office/powerpoint/2010/main" val="2041418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difference in approaches between simple regression used to describe trends</a:t>
            </a:r>
          </a:p>
          <a:p>
            <a:endParaRPr lang="en-US" dirty="0"/>
          </a:p>
          <a:p>
            <a:r>
              <a:rPr lang="en-US" dirty="0"/>
              <a:t>and machine learning that seeks to make use of models beyond the data on which it was modelled.</a:t>
            </a:r>
          </a:p>
        </p:txBody>
      </p:sp>
      <p:sp>
        <p:nvSpPr>
          <p:cNvPr id="4" name="Slide Number Placeholder 3"/>
          <p:cNvSpPr>
            <a:spLocks noGrp="1"/>
          </p:cNvSpPr>
          <p:nvPr>
            <p:ph type="sldNum" sz="quarter" idx="5"/>
          </p:nvPr>
        </p:nvSpPr>
        <p:spPr/>
        <p:txBody>
          <a:bodyPr/>
          <a:lstStyle/>
          <a:p>
            <a:fld id="{3539985C-6B1E-BE4B-8B6E-1AD097E07E34}" type="slidenum">
              <a:rPr lang="en-US" smtClean="0"/>
              <a:t>12</a:t>
            </a:fld>
            <a:endParaRPr lang="en-US"/>
          </a:p>
        </p:txBody>
      </p:sp>
    </p:spTree>
    <p:extLst>
      <p:ext uri="{BB962C8B-B14F-4D97-AF65-F5344CB8AC3E}">
        <p14:creationId xmlns:p14="http://schemas.microsoft.com/office/powerpoint/2010/main" val="2154114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72E69-1FB1-4A0B-9D86-11F378238952}"/>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EE82E6-12FC-4BC7-8455-1249F11BE1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EF2C64-1E66-4449-AD22-AAC0AA437746}"/>
              </a:ext>
            </a:extLst>
          </p:cNvPr>
          <p:cNvSpPr>
            <a:spLocks noGrp="1"/>
          </p:cNvSpPr>
          <p:nvPr>
            <p:ph type="dt" sz="half" idx="10"/>
          </p:nvPr>
        </p:nvSpPr>
        <p:spPr/>
        <p:txBody>
          <a:bodyPr/>
          <a:lstStyle/>
          <a:p>
            <a:fld id="{45786CFC-4545-4889-9FC4-A4DF148F2D7F}" type="datetimeFigureOut">
              <a:rPr lang="en-US" smtClean="0"/>
              <a:t>2/10/2020</a:t>
            </a:fld>
            <a:endParaRPr lang="en-US"/>
          </a:p>
        </p:txBody>
      </p:sp>
      <p:sp>
        <p:nvSpPr>
          <p:cNvPr id="5" name="Footer Placeholder 4">
            <a:extLst>
              <a:ext uri="{FF2B5EF4-FFF2-40B4-BE49-F238E27FC236}">
                <a16:creationId xmlns:a16="http://schemas.microsoft.com/office/drawing/2014/main" id="{3DECE827-2C9A-4DCB-8562-4F10308CE9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6707CA-B1B8-4917-9B2B-08C7AD16A443}"/>
              </a:ext>
            </a:extLst>
          </p:cNvPr>
          <p:cNvSpPr>
            <a:spLocks noGrp="1"/>
          </p:cNvSpPr>
          <p:nvPr>
            <p:ph type="sldNum" sz="quarter" idx="12"/>
          </p:nvPr>
        </p:nvSpPr>
        <p:spPr/>
        <p:txBody>
          <a:bodyPr/>
          <a:lstStyle/>
          <a:p>
            <a:fld id="{276C928D-4D63-4AB5-A388-DA8A48AD1DCF}" type="slidenum">
              <a:rPr lang="en-US" smtClean="0"/>
              <a:t>‹#›</a:t>
            </a:fld>
            <a:endParaRPr lang="en-US"/>
          </a:p>
        </p:txBody>
      </p:sp>
    </p:spTree>
    <p:extLst>
      <p:ext uri="{BB962C8B-B14F-4D97-AF65-F5344CB8AC3E}">
        <p14:creationId xmlns:p14="http://schemas.microsoft.com/office/powerpoint/2010/main" val="3188871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5CD65-B423-4BA7-B7CF-FD993A6F18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BDF960-1143-48CD-A47D-5420548172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F6422A-748D-46D7-B157-A1B1EA37763B}"/>
              </a:ext>
            </a:extLst>
          </p:cNvPr>
          <p:cNvSpPr>
            <a:spLocks noGrp="1"/>
          </p:cNvSpPr>
          <p:nvPr>
            <p:ph type="dt" sz="half" idx="10"/>
          </p:nvPr>
        </p:nvSpPr>
        <p:spPr/>
        <p:txBody>
          <a:bodyPr/>
          <a:lstStyle/>
          <a:p>
            <a:fld id="{45786CFC-4545-4889-9FC4-A4DF148F2D7F}" type="datetimeFigureOut">
              <a:rPr lang="en-US" smtClean="0"/>
              <a:t>2/10/2020</a:t>
            </a:fld>
            <a:endParaRPr lang="en-US"/>
          </a:p>
        </p:txBody>
      </p:sp>
      <p:sp>
        <p:nvSpPr>
          <p:cNvPr id="5" name="Footer Placeholder 4">
            <a:extLst>
              <a:ext uri="{FF2B5EF4-FFF2-40B4-BE49-F238E27FC236}">
                <a16:creationId xmlns:a16="http://schemas.microsoft.com/office/drawing/2014/main" id="{FEA1326A-94A3-4AE8-A30A-2100A0ADB9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5C4736-E5F7-4444-831E-E7ED26D70F16}"/>
              </a:ext>
            </a:extLst>
          </p:cNvPr>
          <p:cNvSpPr>
            <a:spLocks noGrp="1"/>
          </p:cNvSpPr>
          <p:nvPr>
            <p:ph type="sldNum" sz="quarter" idx="12"/>
          </p:nvPr>
        </p:nvSpPr>
        <p:spPr/>
        <p:txBody>
          <a:bodyPr/>
          <a:lstStyle/>
          <a:p>
            <a:fld id="{276C928D-4D63-4AB5-A388-DA8A48AD1DCF}" type="slidenum">
              <a:rPr lang="en-US" smtClean="0"/>
              <a:t>‹#›</a:t>
            </a:fld>
            <a:endParaRPr lang="en-US"/>
          </a:p>
        </p:txBody>
      </p:sp>
    </p:spTree>
    <p:extLst>
      <p:ext uri="{BB962C8B-B14F-4D97-AF65-F5344CB8AC3E}">
        <p14:creationId xmlns:p14="http://schemas.microsoft.com/office/powerpoint/2010/main" val="3405889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350952-2008-4819-AFCB-B678BFBA7C4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357DE0-164B-448D-848A-A8238BA602D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423728-DA48-4C12-B740-6AE8333D50C2}"/>
              </a:ext>
            </a:extLst>
          </p:cNvPr>
          <p:cNvSpPr>
            <a:spLocks noGrp="1"/>
          </p:cNvSpPr>
          <p:nvPr>
            <p:ph type="dt" sz="half" idx="10"/>
          </p:nvPr>
        </p:nvSpPr>
        <p:spPr/>
        <p:txBody>
          <a:bodyPr/>
          <a:lstStyle/>
          <a:p>
            <a:fld id="{45786CFC-4545-4889-9FC4-A4DF148F2D7F}" type="datetimeFigureOut">
              <a:rPr lang="en-US" smtClean="0"/>
              <a:t>2/10/2020</a:t>
            </a:fld>
            <a:endParaRPr lang="en-US"/>
          </a:p>
        </p:txBody>
      </p:sp>
      <p:sp>
        <p:nvSpPr>
          <p:cNvPr id="5" name="Footer Placeholder 4">
            <a:extLst>
              <a:ext uri="{FF2B5EF4-FFF2-40B4-BE49-F238E27FC236}">
                <a16:creationId xmlns:a16="http://schemas.microsoft.com/office/drawing/2014/main" id="{ABA96CCD-FFA7-428F-B369-97B8A2FDAF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64C35A-252F-4BC3-9002-39BDE4E772C8}"/>
              </a:ext>
            </a:extLst>
          </p:cNvPr>
          <p:cNvSpPr>
            <a:spLocks noGrp="1"/>
          </p:cNvSpPr>
          <p:nvPr>
            <p:ph type="sldNum" sz="quarter" idx="12"/>
          </p:nvPr>
        </p:nvSpPr>
        <p:spPr/>
        <p:txBody>
          <a:bodyPr/>
          <a:lstStyle/>
          <a:p>
            <a:fld id="{276C928D-4D63-4AB5-A388-DA8A48AD1DCF}" type="slidenum">
              <a:rPr lang="en-US" smtClean="0"/>
              <a:t>‹#›</a:t>
            </a:fld>
            <a:endParaRPr lang="en-US"/>
          </a:p>
        </p:txBody>
      </p:sp>
    </p:spTree>
    <p:extLst>
      <p:ext uri="{BB962C8B-B14F-4D97-AF65-F5344CB8AC3E}">
        <p14:creationId xmlns:p14="http://schemas.microsoft.com/office/powerpoint/2010/main" val="2461842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71757" y="1167124"/>
            <a:ext cx="6972300" cy="2641756"/>
          </a:xfrm>
          <a:prstGeom prst="rect">
            <a:avLst/>
          </a:prstGeom>
        </p:spPr>
        <p:txBody>
          <a:bodyPr anchor="b">
            <a:normAutofit/>
          </a:bodyPr>
          <a:lstStyle>
            <a:lvl1pPr marL="0" indent="0">
              <a:lnSpc>
                <a:spcPct val="100000"/>
              </a:lnSpc>
              <a:buNone/>
              <a:defRPr sz="5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Tree>
    <p:extLst>
      <p:ext uri="{BB962C8B-B14F-4D97-AF65-F5344CB8AC3E}">
        <p14:creationId xmlns:p14="http://schemas.microsoft.com/office/powerpoint/2010/main" val="1646436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2289810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634BC-03E0-4069-9283-12CD71650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71C4C3-E435-44D1-B6F0-DE3B472A10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175F5C-58AA-480A-B448-9F14B92561DA}"/>
              </a:ext>
            </a:extLst>
          </p:cNvPr>
          <p:cNvSpPr>
            <a:spLocks noGrp="1"/>
          </p:cNvSpPr>
          <p:nvPr>
            <p:ph type="dt" sz="half" idx="10"/>
          </p:nvPr>
        </p:nvSpPr>
        <p:spPr/>
        <p:txBody>
          <a:bodyPr/>
          <a:lstStyle/>
          <a:p>
            <a:fld id="{45786CFC-4545-4889-9FC4-A4DF148F2D7F}" type="datetimeFigureOut">
              <a:rPr lang="en-US" smtClean="0"/>
              <a:t>2/10/2020</a:t>
            </a:fld>
            <a:endParaRPr lang="en-US"/>
          </a:p>
        </p:txBody>
      </p:sp>
      <p:sp>
        <p:nvSpPr>
          <p:cNvPr id="5" name="Footer Placeholder 4">
            <a:extLst>
              <a:ext uri="{FF2B5EF4-FFF2-40B4-BE49-F238E27FC236}">
                <a16:creationId xmlns:a16="http://schemas.microsoft.com/office/drawing/2014/main" id="{9D628A86-9099-43AC-89F2-DDADD4351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E4BE6-DE3A-4BA2-A194-2648999A0AAE}"/>
              </a:ext>
            </a:extLst>
          </p:cNvPr>
          <p:cNvSpPr>
            <a:spLocks noGrp="1"/>
          </p:cNvSpPr>
          <p:nvPr>
            <p:ph type="sldNum" sz="quarter" idx="12"/>
          </p:nvPr>
        </p:nvSpPr>
        <p:spPr/>
        <p:txBody>
          <a:bodyPr/>
          <a:lstStyle/>
          <a:p>
            <a:fld id="{276C928D-4D63-4AB5-A388-DA8A48AD1DCF}" type="slidenum">
              <a:rPr lang="en-US" smtClean="0"/>
              <a:t>‹#›</a:t>
            </a:fld>
            <a:endParaRPr lang="en-US"/>
          </a:p>
        </p:txBody>
      </p:sp>
    </p:spTree>
    <p:extLst>
      <p:ext uri="{BB962C8B-B14F-4D97-AF65-F5344CB8AC3E}">
        <p14:creationId xmlns:p14="http://schemas.microsoft.com/office/powerpoint/2010/main" val="3853903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9E99B-5E88-42C3-92BB-F09243910571}"/>
              </a:ext>
            </a:extLst>
          </p:cNvPr>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3E74D6-8A1B-42F7-8EAF-DCC088C03A3B}"/>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05ED3E-65FE-4BB3-A191-41D13CAF15D6}"/>
              </a:ext>
            </a:extLst>
          </p:cNvPr>
          <p:cNvSpPr>
            <a:spLocks noGrp="1"/>
          </p:cNvSpPr>
          <p:nvPr>
            <p:ph type="dt" sz="half" idx="10"/>
          </p:nvPr>
        </p:nvSpPr>
        <p:spPr/>
        <p:txBody>
          <a:bodyPr/>
          <a:lstStyle/>
          <a:p>
            <a:fld id="{45786CFC-4545-4889-9FC4-A4DF148F2D7F}" type="datetimeFigureOut">
              <a:rPr lang="en-US" smtClean="0"/>
              <a:t>2/10/2020</a:t>
            </a:fld>
            <a:endParaRPr lang="en-US"/>
          </a:p>
        </p:txBody>
      </p:sp>
      <p:sp>
        <p:nvSpPr>
          <p:cNvPr id="5" name="Footer Placeholder 4">
            <a:extLst>
              <a:ext uri="{FF2B5EF4-FFF2-40B4-BE49-F238E27FC236}">
                <a16:creationId xmlns:a16="http://schemas.microsoft.com/office/drawing/2014/main" id="{E990141E-EA07-455E-993F-4E35A44460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41EE97-6110-4E01-A3F8-714C993990A3}"/>
              </a:ext>
            </a:extLst>
          </p:cNvPr>
          <p:cNvSpPr>
            <a:spLocks noGrp="1"/>
          </p:cNvSpPr>
          <p:nvPr>
            <p:ph type="sldNum" sz="quarter" idx="12"/>
          </p:nvPr>
        </p:nvSpPr>
        <p:spPr/>
        <p:txBody>
          <a:bodyPr/>
          <a:lstStyle/>
          <a:p>
            <a:fld id="{276C928D-4D63-4AB5-A388-DA8A48AD1DCF}" type="slidenum">
              <a:rPr lang="en-US" smtClean="0"/>
              <a:t>‹#›</a:t>
            </a:fld>
            <a:endParaRPr lang="en-US"/>
          </a:p>
        </p:txBody>
      </p:sp>
    </p:spTree>
    <p:extLst>
      <p:ext uri="{BB962C8B-B14F-4D97-AF65-F5344CB8AC3E}">
        <p14:creationId xmlns:p14="http://schemas.microsoft.com/office/powerpoint/2010/main" val="228930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3CAD-8F16-41ED-8034-F9FDCC3E7C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E8C752-FB4B-4FA8-9BBC-D38AD85ED332}"/>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2D23CB-2B4F-4EAA-B5A9-54ED0F059F0A}"/>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3C01C2-212E-4059-B9DF-0842C55BF044}"/>
              </a:ext>
            </a:extLst>
          </p:cNvPr>
          <p:cNvSpPr>
            <a:spLocks noGrp="1"/>
          </p:cNvSpPr>
          <p:nvPr>
            <p:ph type="dt" sz="half" idx="10"/>
          </p:nvPr>
        </p:nvSpPr>
        <p:spPr/>
        <p:txBody>
          <a:bodyPr/>
          <a:lstStyle/>
          <a:p>
            <a:fld id="{45786CFC-4545-4889-9FC4-A4DF148F2D7F}" type="datetimeFigureOut">
              <a:rPr lang="en-US" smtClean="0"/>
              <a:t>2/10/2020</a:t>
            </a:fld>
            <a:endParaRPr lang="en-US"/>
          </a:p>
        </p:txBody>
      </p:sp>
      <p:sp>
        <p:nvSpPr>
          <p:cNvPr id="6" name="Footer Placeholder 5">
            <a:extLst>
              <a:ext uri="{FF2B5EF4-FFF2-40B4-BE49-F238E27FC236}">
                <a16:creationId xmlns:a16="http://schemas.microsoft.com/office/drawing/2014/main" id="{10A02146-357F-4EE4-AB3D-1479D82E86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99672D-E9B9-4DEC-B31F-81C03C11E0EC}"/>
              </a:ext>
            </a:extLst>
          </p:cNvPr>
          <p:cNvSpPr>
            <a:spLocks noGrp="1"/>
          </p:cNvSpPr>
          <p:nvPr>
            <p:ph type="sldNum" sz="quarter" idx="12"/>
          </p:nvPr>
        </p:nvSpPr>
        <p:spPr/>
        <p:txBody>
          <a:bodyPr/>
          <a:lstStyle/>
          <a:p>
            <a:fld id="{276C928D-4D63-4AB5-A388-DA8A48AD1DCF}" type="slidenum">
              <a:rPr lang="en-US" smtClean="0"/>
              <a:t>‹#›</a:t>
            </a:fld>
            <a:endParaRPr lang="en-US"/>
          </a:p>
        </p:txBody>
      </p:sp>
    </p:spTree>
    <p:extLst>
      <p:ext uri="{BB962C8B-B14F-4D97-AF65-F5344CB8AC3E}">
        <p14:creationId xmlns:p14="http://schemas.microsoft.com/office/powerpoint/2010/main" val="3752700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FC796-6E33-4682-863A-84FB1DB2EB57}"/>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9A7ACE-6088-46D3-92BE-BC1F6862810E}"/>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68BD3D-DD72-4127-BDF6-E468B4E60B8A}"/>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B2DE74-8BD5-4D0C-A92E-E8A269226212}"/>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C9D984-9695-4DBD-BE69-EDB42A30F0FD}"/>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F376D0-9C3F-4E1F-93D1-69B4F58FD6EF}"/>
              </a:ext>
            </a:extLst>
          </p:cNvPr>
          <p:cNvSpPr>
            <a:spLocks noGrp="1"/>
          </p:cNvSpPr>
          <p:nvPr>
            <p:ph type="dt" sz="half" idx="10"/>
          </p:nvPr>
        </p:nvSpPr>
        <p:spPr/>
        <p:txBody>
          <a:bodyPr/>
          <a:lstStyle/>
          <a:p>
            <a:fld id="{45786CFC-4545-4889-9FC4-A4DF148F2D7F}" type="datetimeFigureOut">
              <a:rPr lang="en-US" smtClean="0"/>
              <a:t>2/10/2020</a:t>
            </a:fld>
            <a:endParaRPr lang="en-US"/>
          </a:p>
        </p:txBody>
      </p:sp>
      <p:sp>
        <p:nvSpPr>
          <p:cNvPr id="8" name="Footer Placeholder 7">
            <a:extLst>
              <a:ext uri="{FF2B5EF4-FFF2-40B4-BE49-F238E27FC236}">
                <a16:creationId xmlns:a16="http://schemas.microsoft.com/office/drawing/2014/main" id="{4C7BED26-0019-4555-848C-1F2A009BDC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A05C1-4114-4C74-9C55-E70C6D4BA311}"/>
              </a:ext>
            </a:extLst>
          </p:cNvPr>
          <p:cNvSpPr>
            <a:spLocks noGrp="1"/>
          </p:cNvSpPr>
          <p:nvPr>
            <p:ph type="sldNum" sz="quarter" idx="12"/>
          </p:nvPr>
        </p:nvSpPr>
        <p:spPr/>
        <p:txBody>
          <a:bodyPr/>
          <a:lstStyle/>
          <a:p>
            <a:fld id="{276C928D-4D63-4AB5-A388-DA8A48AD1DCF}" type="slidenum">
              <a:rPr lang="en-US" smtClean="0"/>
              <a:t>‹#›</a:t>
            </a:fld>
            <a:endParaRPr lang="en-US"/>
          </a:p>
        </p:txBody>
      </p:sp>
    </p:spTree>
    <p:extLst>
      <p:ext uri="{BB962C8B-B14F-4D97-AF65-F5344CB8AC3E}">
        <p14:creationId xmlns:p14="http://schemas.microsoft.com/office/powerpoint/2010/main" val="94905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F3A15-14D2-4C0F-BFC2-B6AC45CCED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53BF6D-2A2F-414E-899A-8E964ECD3819}"/>
              </a:ext>
            </a:extLst>
          </p:cNvPr>
          <p:cNvSpPr>
            <a:spLocks noGrp="1"/>
          </p:cNvSpPr>
          <p:nvPr>
            <p:ph type="dt" sz="half" idx="10"/>
          </p:nvPr>
        </p:nvSpPr>
        <p:spPr/>
        <p:txBody>
          <a:bodyPr/>
          <a:lstStyle/>
          <a:p>
            <a:fld id="{45786CFC-4545-4889-9FC4-A4DF148F2D7F}" type="datetimeFigureOut">
              <a:rPr lang="en-US" smtClean="0"/>
              <a:t>2/10/2020</a:t>
            </a:fld>
            <a:endParaRPr lang="en-US"/>
          </a:p>
        </p:txBody>
      </p:sp>
      <p:sp>
        <p:nvSpPr>
          <p:cNvPr id="4" name="Footer Placeholder 3">
            <a:extLst>
              <a:ext uri="{FF2B5EF4-FFF2-40B4-BE49-F238E27FC236}">
                <a16:creationId xmlns:a16="http://schemas.microsoft.com/office/drawing/2014/main" id="{575DF473-437F-4484-A821-AD63A1B4B5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8580A-508B-44F3-8E95-43FA3F87E683}"/>
              </a:ext>
            </a:extLst>
          </p:cNvPr>
          <p:cNvSpPr>
            <a:spLocks noGrp="1"/>
          </p:cNvSpPr>
          <p:nvPr>
            <p:ph type="sldNum" sz="quarter" idx="12"/>
          </p:nvPr>
        </p:nvSpPr>
        <p:spPr/>
        <p:txBody>
          <a:bodyPr/>
          <a:lstStyle/>
          <a:p>
            <a:fld id="{276C928D-4D63-4AB5-A388-DA8A48AD1DCF}" type="slidenum">
              <a:rPr lang="en-US" smtClean="0"/>
              <a:t>‹#›</a:t>
            </a:fld>
            <a:endParaRPr lang="en-US"/>
          </a:p>
        </p:txBody>
      </p:sp>
    </p:spTree>
    <p:extLst>
      <p:ext uri="{BB962C8B-B14F-4D97-AF65-F5344CB8AC3E}">
        <p14:creationId xmlns:p14="http://schemas.microsoft.com/office/powerpoint/2010/main" val="2240762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76EE38-95FA-43FF-9023-1AD93F7AF75A}"/>
              </a:ext>
            </a:extLst>
          </p:cNvPr>
          <p:cNvSpPr>
            <a:spLocks noGrp="1"/>
          </p:cNvSpPr>
          <p:nvPr>
            <p:ph type="dt" sz="half" idx="10"/>
          </p:nvPr>
        </p:nvSpPr>
        <p:spPr/>
        <p:txBody>
          <a:bodyPr/>
          <a:lstStyle/>
          <a:p>
            <a:fld id="{45786CFC-4545-4889-9FC4-A4DF148F2D7F}" type="datetimeFigureOut">
              <a:rPr lang="en-US" smtClean="0"/>
              <a:t>2/10/2020</a:t>
            </a:fld>
            <a:endParaRPr lang="en-US"/>
          </a:p>
        </p:txBody>
      </p:sp>
      <p:sp>
        <p:nvSpPr>
          <p:cNvPr id="3" name="Footer Placeholder 2">
            <a:extLst>
              <a:ext uri="{FF2B5EF4-FFF2-40B4-BE49-F238E27FC236}">
                <a16:creationId xmlns:a16="http://schemas.microsoft.com/office/drawing/2014/main" id="{A6E55CCD-7954-4056-8815-6943B16158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28617D-9AA0-457F-A04B-C9F38BFB8B24}"/>
              </a:ext>
            </a:extLst>
          </p:cNvPr>
          <p:cNvSpPr>
            <a:spLocks noGrp="1"/>
          </p:cNvSpPr>
          <p:nvPr>
            <p:ph type="sldNum" sz="quarter" idx="12"/>
          </p:nvPr>
        </p:nvSpPr>
        <p:spPr/>
        <p:txBody>
          <a:bodyPr/>
          <a:lstStyle/>
          <a:p>
            <a:fld id="{276C928D-4D63-4AB5-A388-DA8A48AD1DCF}" type="slidenum">
              <a:rPr lang="en-US" smtClean="0"/>
              <a:t>‹#›</a:t>
            </a:fld>
            <a:endParaRPr lang="en-US"/>
          </a:p>
        </p:txBody>
      </p:sp>
    </p:spTree>
    <p:extLst>
      <p:ext uri="{BB962C8B-B14F-4D97-AF65-F5344CB8AC3E}">
        <p14:creationId xmlns:p14="http://schemas.microsoft.com/office/powerpoint/2010/main" val="2451334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F193-CB16-4BAF-9B61-DB4D10D01DE2}"/>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356800-1DDB-4187-B6FC-2CAE34597527}"/>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3D2D9C-6B2E-4DCB-BA36-3D719CFE5406}"/>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3D8D54-E99A-4BB6-A411-FC9008187940}"/>
              </a:ext>
            </a:extLst>
          </p:cNvPr>
          <p:cNvSpPr>
            <a:spLocks noGrp="1"/>
          </p:cNvSpPr>
          <p:nvPr>
            <p:ph type="dt" sz="half" idx="10"/>
          </p:nvPr>
        </p:nvSpPr>
        <p:spPr/>
        <p:txBody>
          <a:bodyPr/>
          <a:lstStyle/>
          <a:p>
            <a:fld id="{45786CFC-4545-4889-9FC4-A4DF148F2D7F}" type="datetimeFigureOut">
              <a:rPr lang="en-US" smtClean="0"/>
              <a:t>2/10/2020</a:t>
            </a:fld>
            <a:endParaRPr lang="en-US"/>
          </a:p>
        </p:txBody>
      </p:sp>
      <p:sp>
        <p:nvSpPr>
          <p:cNvPr id="6" name="Footer Placeholder 5">
            <a:extLst>
              <a:ext uri="{FF2B5EF4-FFF2-40B4-BE49-F238E27FC236}">
                <a16:creationId xmlns:a16="http://schemas.microsoft.com/office/drawing/2014/main" id="{3F8BA580-69E8-43D5-A489-0A9B43F99B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9C142B-B255-41C4-8CC5-1C16495B3FCD}"/>
              </a:ext>
            </a:extLst>
          </p:cNvPr>
          <p:cNvSpPr>
            <a:spLocks noGrp="1"/>
          </p:cNvSpPr>
          <p:nvPr>
            <p:ph type="sldNum" sz="quarter" idx="12"/>
          </p:nvPr>
        </p:nvSpPr>
        <p:spPr/>
        <p:txBody>
          <a:bodyPr/>
          <a:lstStyle/>
          <a:p>
            <a:fld id="{276C928D-4D63-4AB5-A388-DA8A48AD1DCF}" type="slidenum">
              <a:rPr lang="en-US" smtClean="0"/>
              <a:t>‹#›</a:t>
            </a:fld>
            <a:endParaRPr lang="en-US"/>
          </a:p>
        </p:txBody>
      </p:sp>
    </p:spTree>
    <p:extLst>
      <p:ext uri="{BB962C8B-B14F-4D97-AF65-F5344CB8AC3E}">
        <p14:creationId xmlns:p14="http://schemas.microsoft.com/office/powerpoint/2010/main" val="1080256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BCA4-9768-4EA3-9E05-078A1F18CFB3}"/>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DA8892-6FBA-42E6-AFE1-5BBC849A89FB}"/>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2F4401-FDC4-4B6B-AC46-A1D2BF961002}"/>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02CE80-4CC8-43AA-A2BF-C06BD33AD9A2}"/>
              </a:ext>
            </a:extLst>
          </p:cNvPr>
          <p:cNvSpPr>
            <a:spLocks noGrp="1"/>
          </p:cNvSpPr>
          <p:nvPr>
            <p:ph type="dt" sz="half" idx="10"/>
          </p:nvPr>
        </p:nvSpPr>
        <p:spPr/>
        <p:txBody>
          <a:bodyPr/>
          <a:lstStyle/>
          <a:p>
            <a:fld id="{45786CFC-4545-4889-9FC4-A4DF148F2D7F}" type="datetimeFigureOut">
              <a:rPr lang="en-US" smtClean="0"/>
              <a:t>2/10/2020</a:t>
            </a:fld>
            <a:endParaRPr lang="en-US"/>
          </a:p>
        </p:txBody>
      </p:sp>
      <p:sp>
        <p:nvSpPr>
          <p:cNvPr id="6" name="Footer Placeholder 5">
            <a:extLst>
              <a:ext uri="{FF2B5EF4-FFF2-40B4-BE49-F238E27FC236}">
                <a16:creationId xmlns:a16="http://schemas.microsoft.com/office/drawing/2014/main" id="{82701D7C-5AF5-4790-820F-1F6358EC01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AFED17-4C68-4444-AC0A-C29D87EFD310}"/>
              </a:ext>
            </a:extLst>
          </p:cNvPr>
          <p:cNvSpPr>
            <a:spLocks noGrp="1"/>
          </p:cNvSpPr>
          <p:nvPr>
            <p:ph type="sldNum" sz="quarter" idx="12"/>
          </p:nvPr>
        </p:nvSpPr>
        <p:spPr/>
        <p:txBody>
          <a:bodyPr/>
          <a:lstStyle/>
          <a:p>
            <a:fld id="{276C928D-4D63-4AB5-A388-DA8A48AD1DCF}" type="slidenum">
              <a:rPr lang="en-US" smtClean="0"/>
              <a:t>‹#›</a:t>
            </a:fld>
            <a:endParaRPr lang="en-US"/>
          </a:p>
        </p:txBody>
      </p:sp>
    </p:spTree>
    <p:extLst>
      <p:ext uri="{BB962C8B-B14F-4D97-AF65-F5344CB8AC3E}">
        <p14:creationId xmlns:p14="http://schemas.microsoft.com/office/powerpoint/2010/main" val="3607461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2F0DE2-EFE1-4A06-9CEB-01A030ECC4C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D5655F-97E3-4EF8-8EC3-48CAABD8257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97537D-9632-4B90-A06D-B0B462D95D4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786CFC-4545-4889-9FC4-A4DF148F2D7F}" type="datetimeFigureOut">
              <a:rPr lang="en-US" smtClean="0"/>
              <a:t>2/10/2020</a:t>
            </a:fld>
            <a:endParaRPr lang="en-US"/>
          </a:p>
        </p:txBody>
      </p:sp>
      <p:sp>
        <p:nvSpPr>
          <p:cNvPr id="5" name="Footer Placeholder 4">
            <a:extLst>
              <a:ext uri="{FF2B5EF4-FFF2-40B4-BE49-F238E27FC236}">
                <a16:creationId xmlns:a16="http://schemas.microsoft.com/office/drawing/2014/main" id="{A26655C7-80E2-44C0-9C1C-0C0BB642555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32F16B-CD14-49A1-AEB4-0A3983138527}"/>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6C928D-4D63-4AB5-A388-DA8A48AD1DCF}" type="slidenum">
              <a:rPr lang="en-US" smtClean="0"/>
              <a:t>‹#›</a:t>
            </a:fld>
            <a:endParaRPr lang="en-US"/>
          </a:p>
        </p:txBody>
      </p:sp>
    </p:spTree>
    <p:extLst>
      <p:ext uri="{BB962C8B-B14F-4D97-AF65-F5344CB8AC3E}">
        <p14:creationId xmlns:p14="http://schemas.microsoft.com/office/powerpoint/2010/main" val="4008407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13.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Data Science Methods for Cutting Edge Research </a:t>
            </a:r>
          </a:p>
        </p:txBody>
      </p:sp>
      <p:sp>
        <p:nvSpPr>
          <p:cNvPr id="3" name="TextBox 2"/>
          <p:cNvSpPr txBox="1"/>
          <p:nvPr/>
        </p:nvSpPr>
        <p:spPr>
          <a:xfrm>
            <a:off x="740230" y="4648200"/>
            <a:ext cx="5862170" cy="369332"/>
          </a:xfrm>
          <a:prstGeom prst="rect">
            <a:avLst/>
          </a:prstGeom>
          <a:noFill/>
        </p:spPr>
        <p:txBody>
          <a:bodyPr wrap="square" rtlCol="0">
            <a:spAutoFit/>
          </a:bodyPr>
          <a:lstStyle/>
          <a:p>
            <a:r>
              <a:rPr lang="en-US" dirty="0"/>
              <a:t>Machine Learning Introduction and Classification by KNN</a:t>
            </a:r>
          </a:p>
        </p:txBody>
      </p:sp>
    </p:spTree>
    <p:extLst>
      <p:ext uri="{BB962C8B-B14F-4D97-AF65-F5344CB8AC3E}">
        <p14:creationId xmlns:p14="http://schemas.microsoft.com/office/powerpoint/2010/main" val="386322763"/>
      </p:ext>
    </p:extLst>
  </p:cSld>
  <p:clrMapOvr>
    <a:masterClrMapping/>
  </p:clrMapOvr>
  <mc:AlternateContent xmlns:mc="http://schemas.openxmlformats.org/markup-compatibility/2006" xmlns:p14="http://schemas.microsoft.com/office/powerpoint/2010/main">
    <mc:Choice Requires="p14">
      <p:transition spd="slow" p14:dur="2000" advTm="844"/>
    </mc:Choice>
    <mc:Fallback xmlns="">
      <p:transition spd="slow" advTm="84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4F6B06-7A6D-4DB7-B04D-ADFB6A96872A}"/>
              </a:ext>
            </a:extLst>
          </p:cNvPr>
          <p:cNvSpPr>
            <a:spLocks noGrp="1"/>
          </p:cNvSpPr>
          <p:nvPr>
            <p:ph type="body" sz="quarter" idx="11"/>
          </p:nvPr>
        </p:nvSpPr>
        <p:spPr/>
        <p:txBody>
          <a:bodyPr/>
          <a:lstStyle/>
          <a:p>
            <a:r>
              <a:rPr lang="en-US" dirty="0"/>
              <a:t>We will learn supervised learning first, and unsupervised learning later.</a:t>
            </a:r>
          </a:p>
        </p:txBody>
      </p:sp>
    </p:spTree>
    <p:extLst>
      <p:ext uri="{BB962C8B-B14F-4D97-AF65-F5344CB8AC3E}">
        <p14:creationId xmlns:p14="http://schemas.microsoft.com/office/powerpoint/2010/main" val="392873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a:t>Basic terminology: regression versus classification</a:t>
            </a:r>
            <a:endParaRPr lang="en-US" dirty="0"/>
          </a:p>
        </p:txBody>
      </p:sp>
      <p:sp>
        <p:nvSpPr>
          <p:cNvPr id="6" name="Text Placeholder 5"/>
          <p:cNvSpPr>
            <a:spLocks noGrp="1"/>
          </p:cNvSpPr>
          <p:nvPr>
            <p:ph type="body" sz="quarter" idx="11"/>
          </p:nvPr>
        </p:nvSpPr>
        <p:spPr>
          <a:xfrm>
            <a:off x="659305" y="1736725"/>
            <a:ext cx="8196210" cy="4916002"/>
          </a:xfrm>
        </p:spPr>
        <p:txBody>
          <a:bodyPr/>
          <a:lstStyle/>
          <a:p>
            <a:r>
              <a:rPr lang="en-US" dirty="0"/>
              <a:t>In supervised learning, some models deal with quantitative variables: </a:t>
            </a:r>
            <a:r>
              <a:rPr lang="en-US" b="0" dirty="0"/>
              <a:t>regression problems</a:t>
            </a:r>
            <a:r>
              <a:rPr lang="en-US" dirty="0"/>
              <a:t> </a:t>
            </a:r>
          </a:p>
          <a:p>
            <a:pPr lvl="1"/>
            <a:r>
              <a:rPr lang="en-US" sz="1800" dirty="0"/>
              <a:t>See if you can come up w/an example of where regression would be useful in materials / energy science </a:t>
            </a:r>
            <a:endParaRPr lang="en-US" sz="2000" dirty="0"/>
          </a:p>
          <a:p>
            <a:r>
              <a:rPr lang="en-US" dirty="0"/>
              <a:t>On the other hand, some models deal with the categorical (qualitative) variables:  </a:t>
            </a:r>
            <a:r>
              <a:rPr lang="en-US" b="0" dirty="0"/>
              <a:t>classification problems </a:t>
            </a:r>
          </a:p>
          <a:p>
            <a:pPr lvl="1"/>
            <a:r>
              <a:rPr lang="en-US" sz="1800" dirty="0"/>
              <a:t>See if you can come up w/an example of where classification would be useful in a problem related to social science</a:t>
            </a:r>
          </a:p>
          <a:p>
            <a:pPr lvl="1"/>
            <a:r>
              <a:rPr lang="en-US" sz="1800" dirty="0"/>
              <a:t>Some methods (</a:t>
            </a:r>
            <a:r>
              <a:rPr lang="en-US" sz="1800" b="0" dirty="0"/>
              <a:t>e.g., KNN</a:t>
            </a:r>
            <a:r>
              <a:rPr lang="en-US" sz="1800" dirty="0"/>
              <a:t>) can be used for regression purposes and classification purposes! Weird!  </a:t>
            </a:r>
          </a:p>
          <a:p>
            <a:pPr lvl="1"/>
            <a:endParaRPr lang="en-US" dirty="0"/>
          </a:p>
        </p:txBody>
      </p:sp>
    </p:spTree>
    <p:extLst>
      <p:ext uri="{BB962C8B-B14F-4D97-AF65-F5344CB8AC3E}">
        <p14:creationId xmlns:p14="http://schemas.microsoft.com/office/powerpoint/2010/main" val="84866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Assessing Model Accuracy</a:t>
            </a:r>
          </a:p>
        </p:txBody>
      </p:sp>
      <p:sp>
        <p:nvSpPr>
          <p:cNvPr id="3" name="Text Placeholder 2"/>
          <p:cNvSpPr>
            <a:spLocks noGrp="1"/>
          </p:cNvSpPr>
          <p:nvPr>
            <p:ph type="body" sz="quarter" idx="11"/>
          </p:nvPr>
        </p:nvSpPr>
        <p:spPr/>
        <p:txBody>
          <a:bodyPr/>
          <a:lstStyle/>
          <a:p>
            <a:r>
              <a:rPr lang="en-US" dirty="0"/>
              <a:t>Supervised learning problems </a:t>
            </a:r>
            <a:r>
              <a:rPr lang="en-US" b="0" dirty="0"/>
              <a:t>always</a:t>
            </a:r>
            <a:r>
              <a:rPr lang="en-US" dirty="0"/>
              <a:t> require a set of data that must be used to </a:t>
            </a:r>
            <a:r>
              <a:rPr lang="en-US" b="0" dirty="0"/>
              <a:t>train</a:t>
            </a:r>
            <a:r>
              <a:rPr lang="en-US" dirty="0"/>
              <a:t> your model </a:t>
            </a:r>
          </a:p>
          <a:p>
            <a:pPr lvl="1"/>
            <a:r>
              <a:rPr lang="en-US" dirty="0"/>
              <a:t>Remember: model training means we are finding the minimum error between our predicted outputs and measured outputs (</a:t>
            </a:r>
            <a:r>
              <a:rPr lang="en-US" b="0" dirty="0"/>
              <a:t>Ŷ vs Y</a:t>
            </a:r>
            <a:r>
              <a:rPr lang="en-US" dirty="0"/>
              <a:t>) </a:t>
            </a:r>
          </a:p>
          <a:p>
            <a:pPr marL="457200" lvl="1" indent="0">
              <a:buNone/>
            </a:pPr>
            <a:endParaRPr lang="en-US" dirty="0"/>
          </a:p>
          <a:p>
            <a:r>
              <a:rPr lang="en-US" dirty="0"/>
              <a:t>We always want to know how our model is doing “out in the real world” on some test data that the training process was blind to (</a:t>
            </a:r>
            <a:r>
              <a:rPr lang="en-US" b="0" dirty="0"/>
              <a:t>validation</a:t>
            </a:r>
            <a:r>
              <a:rPr lang="en-US" dirty="0"/>
              <a:t>) – We are not really interested in the training set.</a:t>
            </a:r>
          </a:p>
        </p:txBody>
      </p:sp>
    </p:spTree>
    <p:extLst>
      <p:ext uri="{BB962C8B-B14F-4D97-AF65-F5344CB8AC3E}">
        <p14:creationId xmlns:p14="http://schemas.microsoft.com/office/powerpoint/2010/main" val="1182836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Assessment: Measuring model accuracy (regression)</a:t>
            </a:r>
          </a:p>
        </p:txBody>
      </p:sp>
      <p:sp>
        <p:nvSpPr>
          <p:cNvPr id="3" name="Text Placeholder 2"/>
          <p:cNvSpPr>
            <a:spLocks noGrp="1"/>
          </p:cNvSpPr>
          <p:nvPr>
            <p:ph type="body" sz="quarter" idx="11"/>
          </p:nvPr>
        </p:nvSpPr>
        <p:spPr/>
        <p:txBody>
          <a:bodyPr/>
          <a:lstStyle/>
          <a:p>
            <a:r>
              <a:rPr lang="en-US" sz="2300" dirty="0"/>
              <a:t>The </a:t>
            </a:r>
            <a:r>
              <a:rPr lang="en-US" sz="2300" i="1" dirty="0"/>
              <a:t>test</a:t>
            </a:r>
            <a:r>
              <a:rPr lang="en-US" sz="2300" dirty="0"/>
              <a:t> MSE (mean squared error) as an estimator</a:t>
            </a:r>
          </a:p>
          <a:p>
            <a:endParaRPr lang="en-US" sz="2300" dirty="0"/>
          </a:p>
          <a:p>
            <a:endParaRPr lang="en-US" sz="2300" dirty="0"/>
          </a:p>
          <a:p>
            <a:r>
              <a:rPr lang="en-US" sz="2300" dirty="0"/>
              <a:t>Other estimators beyond MSE?</a:t>
            </a:r>
          </a:p>
          <a:p>
            <a:pPr lvl="1"/>
            <a:r>
              <a:rPr lang="en-US" sz="1900" dirty="0"/>
              <a:t>Side conversation: Why is it squared error? </a:t>
            </a:r>
          </a:p>
          <a:p>
            <a:endParaRPr lang="en-US" sz="2300" dirty="0"/>
          </a:p>
          <a:p>
            <a:r>
              <a:rPr lang="en-US" sz="2300" dirty="0"/>
              <a:t>Does anyone know why we can’t use the MSE in classification problems?  </a:t>
            </a:r>
          </a:p>
        </p:txBody>
      </p:sp>
      <p:pic>
        <p:nvPicPr>
          <p:cNvPr id="6" name="Picture 5"/>
          <p:cNvPicPr>
            <a:picLocks noChangeAspect="1"/>
          </p:cNvPicPr>
          <p:nvPr/>
        </p:nvPicPr>
        <p:blipFill>
          <a:blip r:embed="rId3"/>
          <a:stretch>
            <a:fillRect/>
          </a:stretch>
        </p:blipFill>
        <p:spPr>
          <a:xfrm>
            <a:off x="1400705" y="2207609"/>
            <a:ext cx="2064916" cy="740848"/>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FEC76FB-62D3-441E-87D5-33E9AEBA5106}"/>
                  </a:ext>
                </a:extLst>
              </p:cNvPr>
              <p:cNvSpPr/>
              <p:nvPr/>
            </p:nvSpPr>
            <p:spPr>
              <a:xfrm>
                <a:off x="4197834" y="2393367"/>
                <a:ext cx="2545249" cy="369332"/>
              </a:xfrm>
              <a:prstGeom prst="rect">
                <a:avLst/>
              </a:prstGeom>
            </p:spPr>
            <p:txBody>
              <a:bodyPr wrap="none">
                <a:spAutoFit/>
              </a:bodyPr>
              <a:lstStyle/>
              <a:p>
                <a:r>
                  <a:rPr lang="en-US" i="1" dirty="0">
                    <a:latin typeface="CMTI10"/>
                  </a:rPr>
                  <a:t>test observation: </a:t>
                </a:r>
                <a14:m>
                  <m:oMath xmlns:m="http://schemas.openxmlformats.org/officeDocument/2006/math">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0</m:t>
                            </m:r>
                          </m:sub>
                        </m:sSub>
                      </m:e>
                    </m:d>
                  </m:oMath>
                </a14:m>
                <a:endParaRPr lang="en-US" dirty="0"/>
              </a:p>
            </p:txBody>
          </p:sp>
        </mc:Choice>
        <mc:Fallback xmlns="">
          <p:sp>
            <p:nvSpPr>
              <p:cNvPr id="5" name="Rectangle 4">
                <a:extLst>
                  <a:ext uri="{FF2B5EF4-FFF2-40B4-BE49-F238E27FC236}">
                    <a16:creationId xmlns:a16="http://schemas.microsoft.com/office/drawing/2014/main" id="{5FEC76FB-62D3-441E-87D5-33E9AEBA5106}"/>
                  </a:ext>
                </a:extLst>
              </p:cNvPr>
              <p:cNvSpPr>
                <a:spLocks noRot="1" noChangeAspect="1" noMove="1" noResize="1" noEditPoints="1" noAdjustHandles="1" noChangeArrowheads="1" noChangeShapeType="1" noTextEdit="1"/>
              </p:cNvSpPr>
              <p:nvPr/>
            </p:nvSpPr>
            <p:spPr>
              <a:xfrm>
                <a:off x="4197834" y="2393367"/>
                <a:ext cx="2545249" cy="369332"/>
              </a:xfrm>
              <a:prstGeom prst="rect">
                <a:avLst/>
              </a:prstGeom>
              <a:blipFill>
                <a:blip r:embed="rId4"/>
                <a:stretch>
                  <a:fillRect l="-2158"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06722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Assessment: Flexibility and overfitting</a:t>
            </a:r>
          </a:p>
        </p:txBody>
      </p:sp>
      <p:sp>
        <p:nvSpPr>
          <p:cNvPr id="3" name="Text Placeholder 2"/>
          <p:cNvSpPr>
            <a:spLocks noGrp="1"/>
          </p:cNvSpPr>
          <p:nvPr>
            <p:ph type="body" sz="quarter" idx="11"/>
          </p:nvPr>
        </p:nvSpPr>
        <p:spPr>
          <a:xfrm>
            <a:off x="592145" y="1995030"/>
            <a:ext cx="8196210" cy="4015497"/>
          </a:xfrm>
        </p:spPr>
        <p:txBody>
          <a:bodyPr/>
          <a:lstStyle/>
          <a:p>
            <a:r>
              <a:rPr lang="en-US" sz="2000" dirty="0"/>
              <a:t>The true functional form is given w/the </a:t>
            </a:r>
            <a:r>
              <a:rPr lang="en-US" sz="2000" b="0" dirty="0"/>
              <a:t>black</a:t>
            </a:r>
            <a:r>
              <a:rPr lang="en-US" sz="2000" dirty="0"/>
              <a:t> curve</a:t>
            </a:r>
          </a:p>
          <a:p>
            <a:r>
              <a:rPr lang="en-US" sz="2000" dirty="0"/>
              <a:t>Compare errors in the </a:t>
            </a:r>
            <a:r>
              <a:rPr lang="en-US" sz="2000" b="0" dirty="0"/>
              <a:t>training </a:t>
            </a:r>
            <a:r>
              <a:rPr lang="en-US" sz="2000" dirty="0"/>
              <a:t>data from three test functions (</a:t>
            </a:r>
            <a:r>
              <a:rPr lang="en-US" sz="2000" b="0" dirty="0"/>
              <a:t>orange, blue, green</a:t>
            </a:r>
            <a:r>
              <a:rPr lang="en-US" sz="2000" dirty="0"/>
              <a:t>) [</a:t>
            </a:r>
            <a:r>
              <a:rPr lang="en-US" sz="2000" b="0" dirty="0"/>
              <a:t>grey curve, right</a:t>
            </a:r>
            <a:r>
              <a:rPr lang="en-US" sz="2000" dirty="0"/>
              <a:t>]</a:t>
            </a:r>
          </a:p>
          <a:p>
            <a:r>
              <a:rPr lang="en-US" sz="2000" dirty="0"/>
              <a:t>Compare errors in the </a:t>
            </a:r>
            <a:r>
              <a:rPr lang="en-US" sz="2000" b="0" dirty="0"/>
              <a:t>test </a:t>
            </a:r>
            <a:r>
              <a:rPr lang="en-US" sz="2000" dirty="0"/>
              <a:t>data from the three test functions [</a:t>
            </a:r>
            <a:r>
              <a:rPr lang="en-US" sz="2000" b="0" dirty="0"/>
              <a:t>red curve, right</a:t>
            </a:r>
            <a:r>
              <a:rPr lang="en-US" sz="2000" dirty="0"/>
              <a:t>] </a:t>
            </a:r>
          </a:p>
        </p:txBody>
      </p:sp>
      <p:pic>
        <p:nvPicPr>
          <p:cNvPr id="4" name="Picture 3"/>
          <p:cNvPicPr>
            <a:picLocks noChangeAspect="1"/>
          </p:cNvPicPr>
          <p:nvPr/>
        </p:nvPicPr>
        <p:blipFill rotWithShape="1">
          <a:blip r:embed="rId2"/>
          <a:srcRect r="49855"/>
          <a:stretch/>
        </p:blipFill>
        <p:spPr>
          <a:xfrm>
            <a:off x="2926668" y="3452327"/>
            <a:ext cx="3117672" cy="3405673"/>
          </a:xfrm>
          <a:prstGeom prst="rect">
            <a:avLst/>
          </a:prstGeom>
        </p:spPr>
      </p:pic>
      <p:sp>
        <p:nvSpPr>
          <p:cNvPr id="6" name="TextBox 5"/>
          <p:cNvSpPr txBox="1"/>
          <p:nvPr/>
        </p:nvSpPr>
        <p:spPr>
          <a:xfrm>
            <a:off x="174567" y="6317673"/>
            <a:ext cx="1221809" cy="369332"/>
          </a:xfrm>
          <a:prstGeom prst="rect">
            <a:avLst/>
          </a:prstGeom>
          <a:noFill/>
        </p:spPr>
        <p:txBody>
          <a:bodyPr wrap="none" rtlCol="0">
            <a:spAutoFit/>
          </a:bodyPr>
          <a:lstStyle/>
          <a:p>
            <a:r>
              <a:rPr lang="en-US" dirty="0"/>
              <a:t>Fig 2.9, ISL </a:t>
            </a:r>
          </a:p>
        </p:txBody>
      </p:sp>
      <p:sp>
        <p:nvSpPr>
          <p:cNvPr id="5" name="Rectangle 4">
            <a:extLst>
              <a:ext uri="{FF2B5EF4-FFF2-40B4-BE49-F238E27FC236}">
                <a16:creationId xmlns:a16="http://schemas.microsoft.com/office/drawing/2014/main" id="{A7E1B6E7-83C3-4125-A36B-CD540A587FE3}"/>
              </a:ext>
            </a:extLst>
          </p:cNvPr>
          <p:cNvSpPr/>
          <p:nvPr/>
        </p:nvSpPr>
        <p:spPr>
          <a:xfrm>
            <a:off x="452070" y="4079490"/>
            <a:ext cx="2688956" cy="1938992"/>
          </a:xfrm>
          <a:prstGeom prst="rect">
            <a:avLst/>
          </a:prstGeom>
        </p:spPr>
        <p:txBody>
          <a:bodyPr wrap="square">
            <a:spAutoFit/>
          </a:bodyPr>
          <a:lstStyle/>
          <a:p>
            <a:r>
              <a:rPr lang="en-US" sz="2000" dirty="0">
                <a:solidFill>
                  <a:srgbClr val="4B2E83"/>
                </a:solidFill>
                <a:latin typeface="Open Sans"/>
              </a:rPr>
              <a:t>With four parameters I can fit an elephant and with five I can make him wiggle his trunk. </a:t>
            </a:r>
          </a:p>
          <a:p>
            <a:r>
              <a:rPr lang="en-US" sz="2000" dirty="0">
                <a:solidFill>
                  <a:srgbClr val="4B2E83"/>
                </a:solidFill>
                <a:latin typeface="Open Sans"/>
              </a:rPr>
              <a:t>John von Neumann</a:t>
            </a:r>
          </a:p>
        </p:txBody>
      </p:sp>
      <p:grpSp>
        <p:nvGrpSpPr>
          <p:cNvPr id="12" name="Group 11">
            <a:extLst>
              <a:ext uri="{FF2B5EF4-FFF2-40B4-BE49-F238E27FC236}">
                <a16:creationId xmlns:a16="http://schemas.microsoft.com/office/drawing/2014/main" id="{A84A9DC0-7A6F-4354-9B3D-3E0BF548AC67}"/>
              </a:ext>
            </a:extLst>
          </p:cNvPr>
          <p:cNvGrpSpPr/>
          <p:nvPr/>
        </p:nvGrpSpPr>
        <p:grpSpPr>
          <a:xfrm>
            <a:off x="6044340" y="3452327"/>
            <a:ext cx="3099660" cy="3405673"/>
            <a:chOff x="6044340" y="3452327"/>
            <a:chExt cx="3099660" cy="3405673"/>
          </a:xfrm>
        </p:grpSpPr>
        <p:pic>
          <p:nvPicPr>
            <p:cNvPr id="7" name="Picture 6">
              <a:extLst>
                <a:ext uri="{FF2B5EF4-FFF2-40B4-BE49-F238E27FC236}">
                  <a16:creationId xmlns:a16="http://schemas.microsoft.com/office/drawing/2014/main" id="{0BBA50DC-0E94-481B-B91F-79D6103945DA}"/>
                </a:ext>
              </a:extLst>
            </p:cNvPr>
            <p:cNvPicPr>
              <a:picLocks noChangeAspect="1"/>
            </p:cNvPicPr>
            <p:nvPr/>
          </p:nvPicPr>
          <p:blipFill rotWithShape="1">
            <a:blip r:embed="rId2"/>
            <a:srcRect l="50145"/>
            <a:stretch/>
          </p:blipFill>
          <p:spPr>
            <a:xfrm>
              <a:off x="6044340" y="3452327"/>
              <a:ext cx="3099660" cy="3405673"/>
            </a:xfrm>
            <a:prstGeom prst="rect">
              <a:avLst/>
            </a:prstGeom>
          </p:spPr>
        </p:pic>
        <p:sp>
          <p:nvSpPr>
            <p:cNvPr id="10" name="Rectangle 9">
              <a:extLst>
                <a:ext uri="{FF2B5EF4-FFF2-40B4-BE49-F238E27FC236}">
                  <a16:creationId xmlns:a16="http://schemas.microsoft.com/office/drawing/2014/main" id="{0CA1523F-228C-40CF-AE4A-9D24D676F8AE}"/>
                </a:ext>
              </a:extLst>
            </p:cNvPr>
            <p:cNvSpPr/>
            <p:nvPr/>
          </p:nvSpPr>
          <p:spPr>
            <a:xfrm>
              <a:off x="7364586" y="4428368"/>
              <a:ext cx="1067728" cy="369332"/>
            </a:xfrm>
            <a:prstGeom prst="rect">
              <a:avLst/>
            </a:prstGeom>
          </p:spPr>
          <p:txBody>
            <a:bodyPr wrap="none">
              <a:spAutoFit/>
            </a:bodyPr>
            <a:lstStyle/>
            <a:p>
              <a:r>
                <a:rPr lang="en-US" dirty="0">
                  <a:solidFill>
                    <a:srgbClr val="FF0000"/>
                  </a:solidFill>
                  <a:latin typeface="Open Sans"/>
                </a:rPr>
                <a:t>test MSE</a:t>
              </a:r>
              <a:endParaRPr lang="en-US" dirty="0">
                <a:solidFill>
                  <a:srgbClr val="FF0000"/>
                </a:solidFill>
              </a:endParaRPr>
            </a:p>
          </p:txBody>
        </p:sp>
        <p:sp>
          <p:nvSpPr>
            <p:cNvPr id="11" name="Rectangle 10">
              <a:extLst>
                <a:ext uri="{FF2B5EF4-FFF2-40B4-BE49-F238E27FC236}">
                  <a16:creationId xmlns:a16="http://schemas.microsoft.com/office/drawing/2014/main" id="{2E9C355C-9A5C-4EF4-9C7A-D7D46371B7E6}"/>
                </a:ext>
              </a:extLst>
            </p:cNvPr>
            <p:cNvSpPr/>
            <p:nvPr/>
          </p:nvSpPr>
          <p:spPr>
            <a:xfrm>
              <a:off x="7040648" y="5460507"/>
              <a:ext cx="1478290" cy="369332"/>
            </a:xfrm>
            <a:prstGeom prst="rect">
              <a:avLst/>
            </a:prstGeom>
          </p:spPr>
          <p:txBody>
            <a:bodyPr wrap="none">
              <a:spAutoFit/>
            </a:bodyPr>
            <a:lstStyle/>
            <a:p>
              <a:r>
                <a:rPr lang="en-US" dirty="0">
                  <a:latin typeface="Open Sans"/>
                </a:rPr>
                <a:t>training MSE</a:t>
              </a:r>
              <a:endParaRPr lang="en-US" dirty="0"/>
            </a:p>
          </p:txBody>
        </p:sp>
      </p:grpSp>
    </p:spTree>
    <p:extLst>
      <p:ext uri="{BB962C8B-B14F-4D97-AF65-F5344CB8AC3E}">
        <p14:creationId xmlns:p14="http://schemas.microsoft.com/office/powerpoint/2010/main" val="185585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Assessment: variance and bias</a:t>
            </a:r>
          </a:p>
        </p:txBody>
      </p:sp>
      <p:sp>
        <p:nvSpPr>
          <p:cNvPr id="3" name="Text Placeholder 2"/>
          <p:cNvSpPr>
            <a:spLocks noGrp="1"/>
          </p:cNvSpPr>
          <p:nvPr>
            <p:ph type="body" sz="quarter" idx="11"/>
          </p:nvPr>
        </p:nvSpPr>
        <p:spPr>
          <a:xfrm>
            <a:off x="659305" y="1736725"/>
            <a:ext cx="8196210" cy="4181937"/>
          </a:xfrm>
        </p:spPr>
        <p:txBody>
          <a:bodyPr/>
          <a:lstStyle/>
          <a:p>
            <a:r>
              <a:rPr lang="en-US" sz="2300" dirty="0"/>
              <a:t>Ultimately we care about the true expectation value of the error of our model (given infinite testing data) </a:t>
            </a:r>
          </a:p>
          <a:p>
            <a:endParaRPr lang="en-US" sz="2300" dirty="0"/>
          </a:p>
          <a:p>
            <a:r>
              <a:rPr lang="en-US" sz="2300" dirty="0"/>
              <a:t>The </a:t>
            </a:r>
            <a:r>
              <a:rPr lang="en-US" sz="2300" b="0" dirty="0"/>
              <a:t>variance</a:t>
            </a:r>
            <a:r>
              <a:rPr lang="en-US" sz="2300" dirty="0"/>
              <a:t> in our model shows us how much the error changes if we estimated f with a different set of </a:t>
            </a:r>
            <a:r>
              <a:rPr lang="en-US" sz="2300" b="0" dirty="0"/>
              <a:t>training data </a:t>
            </a:r>
            <a:r>
              <a:rPr lang="en-US" sz="2300" dirty="0"/>
              <a:t>(e.g., consider fit w/ very flexible splines)</a:t>
            </a:r>
          </a:p>
          <a:p>
            <a:r>
              <a:rPr lang="en-US" sz="2300" dirty="0"/>
              <a:t>The </a:t>
            </a:r>
            <a:r>
              <a:rPr lang="en-US" sz="2300" b="0" dirty="0"/>
              <a:t>bias of our model</a:t>
            </a:r>
            <a:r>
              <a:rPr lang="en-US" sz="2300" dirty="0"/>
              <a:t> shows us how much error is introduced by the simplicity of our model (e.g., curvy data w/linear fit) </a:t>
            </a:r>
          </a:p>
          <a:p>
            <a:r>
              <a:rPr lang="en-US" sz="2300" dirty="0"/>
              <a:t>The total MSE can never fall below the variance of the error! </a:t>
            </a:r>
          </a:p>
        </p:txBody>
      </p:sp>
      <p:pic>
        <p:nvPicPr>
          <p:cNvPr id="6" name="Picture 5"/>
          <p:cNvPicPr>
            <a:picLocks noChangeAspect="1"/>
          </p:cNvPicPr>
          <p:nvPr/>
        </p:nvPicPr>
        <p:blipFill>
          <a:blip r:embed="rId2"/>
          <a:stretch>
            <a:fillRect/>
          </a:stretch>
        </p:blipFill>
        <p:spPr>
          <a:xfrm>
            <a:off x="1582839" y="2441473"/>
            <a:ext cx="6362498" cy="579679"/>
          </a:xfrm>
          <a:prstGeom prst="rect">
            <a:avLst/>
          </a:prstGeom>
        </p:spPr>
      </p:pic>
    </p:spTree>
    <p:extLst>
      <p:ext uri="{BB962C8B-B14F-4D97-AF65-F5344CB8AC3E}">
        <p14:creationId xmlns:p14="http://schemas.microsoft.com/office/powerpoint/2010/main" val="1706982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Bias and variance: the tradeoff  </a:t>
            </a:r>
          </a:p>
        </p:txBody>
      </p:sp>
      <p:sp>
        <p:nvSpPr>
          <p:cNvPr id="5" name="TextBox 4"/>
          <p:cNvSpPr txBox="1"/>
          <p:nvPr/>
        </p:nvSpPr>
        <p:spPr>
          <a:xfrm>
            <a:off x="174567" y="6317673"/>
            <a:ext cx="2246128" cy="369332"/>
          </a:xfrm>
          <a:prstGeom prst="rect">
            <a:avLst/>
          </a:prstGeom>
          <a:noFill/>
        </p:spPr>
        <p:txBody>
          <a:bodyPr wrap="none" rtlCol="0">
            <a:spAutoFit/>
          </a:bodyPr>
          <a:lstStyle/>
          <a:p>
            <a:r>
              <a:rPr lang="en-US" dirty="0"/>
              <a:t>Modified Fig 2.12, ISL </a:t>
            </a:r>
          </a:p>
        </p:txBody>
      </p:sp>
      <p:pic>
        <p:nvPicPr>
          <p:cNvPr id="6" name="Picture 5"/>
          <p:cNvPicPr>
            <a:picLocks noChangeAspect="1"/>
          </p:cNvPicPr>
          <p:nvPr/>
        </p:nvPicPr>
        <p:blipFill>
          <a:blip r:embed="rId3"/>
          <a:stretch>
            <a:fillRect/>
          </a:stretch>
        </p:blipFill>
        <p:spPr>
          <a:xfrm>
            <a:off x="1183828" y="1619398"/>
            <a:ext cx="6362498" cy="579679"/>
          </a:xfrm>
          <a:prstGeom prst="rect">
            <a:avLst/>
          </a:prstGeom>
        </p:spPr>
      </p:pic>
      <p:pic>
        <p:nvPicPr>
          <p:cNvPr id="10" name="Picture 9"/>
          <p:cNvPicPr>
            <a:picLocks noChangeAspect="1"/>
          </p:cNvPicPr>
          <p:nvPr/>
        </p:nvPicPr>
        <p:blipFill>
          <a:blip r:embed="rId4"/>
          <a:stretch>
            <a:fillRect/>
          </a:stretch>
        </p:blipFill>
        <p:spPr>
          <a:xfrm>
            <a:off x="2883160" y="2454967"/>
            <a:ext cx="4150134" cy="2273322"/>
          </a:xfrm>
          <a:prstGeom prst="rect">
            <a:avLst/>
          </a:prstGeom>
        </p:spPr>
      </p:pic>
      <p:sp>
        <p:nvSpPr>
          <p:cNvPr id="12" name="TextBox 11"/>
          <p:cNvSpPr txBox="1"/>
          <p:nvPr/>
        </p:nvSpPr>
        <p:spPr>
          <a:xfrm>
            <a:off x="3030567" y="4728289"/>
            <a:ext cx="5010539" cy="923330"/>
          </a:xfrm>
          <a:prstGeom prst="rect">
            <a:avLst/>
          </a:prstGeom>
          <a:noFill/>
        </p:spPr>
        <p:txBody>
          <a:bodyPr wrap="square" rtlCol="0">
            <a:spAutoFit/>
          </a:bodyPr>
          <a:lstStyle/>
          <a:p>
            <a:r>
              <a:rPr lang="en-US" b="1" dirty="0"/>
              <a:t>In practice, the bias error is difficult to estimate quantitatively, but the principle is critical to qualitatively understand! </a:t>
            </a:r>
          </a:p>
        </p:txBody>
      </p:sp>
      <p:grpSp>
        <p:nvGrpSpPr>
          <p:cNvPr id="3" name="Group 2">
            <a:extLst>
              <a:ext uri="{FF2B5EF4-FFF2-40B4-BE49-F238E27FC236}">
                <a16:creationId xmlns:a16="http://schemas.microsoft.com/office/drawing/2014/main" id="{D7CE8C82-0904-4C62-BAE1-2EE98239890D}"/>
              </a:ext>
            </a:extLst>
          </p:cNvPr>
          <p:cNvGrpSpPr/>
          <p:nvPr/>
        </p:nvGrpSpPr>
        <p:grpSpPr>
          <a:xfrm>
            <a:off x="267873" y="2481821"/>
            <a:ext cx="2302383" cy="3553107"/>
            <a:chOff x="267873" y="2481821"/>
            <a:chExt cx="2302383" cy="3553107"/>
          </a:xfrm>
        </p:grpSpPr>
        <p:grpSp>
          <p:nvGrpSpPr>
            <p:cNvPr id="9" name="Group 8"/>
            <p:cNvGrpSpPr/>
            <p:nvPr/>
          </p:nvGrpSpPr>
          <p:grpSpPr>
            <a:xfrm>
              <a:off x="267873" y="2481821"/>
              <a:ext cx="2302383" cy="3553107"/>
              <a:chOff x="674084" y="2438400"/>
              <a:chExt cx="2302383" cy="3553107"/>
            </a:xfrm>
          </p:grpSpPr>
          <p:pic>
            <p:nvPicPr>
              <p:cNvPr id="8" name="Picture 7"/>
              <p:cNvPicPr>
                <a:picLocks noChangeAspect="1"/>
              </p:cNvPicPr>
              <p:nvPr/>
            </p:nvPicPr>
            <p:blipFill rotWithShape="1">
              <a:blip r:embed="rId5"/>
              <a:srcRect r="70169"/>
              <a:stretch/>
            </p:blipFill>
            <p:spPr>
              <a:xfrm>
                <a:off x="674084" y="2438400"/>
                <a:ext cx="2293052" cy="3553107"/>
              </a:xfrm>
              <a:prstGeom prst="rect">
                <a:avLst/>
              </a:prstGeom>
            </p:spPr>
          </p:pic>
          <p:pic>
            <p:nvPicPr>
              <p:cNvPr id="7" name="Picture 6"/>
              <p:cNvPicPr>
                <a:picLocks noChangeAspect="1"/>
              </p:cNvPicPr>
              <p:nvPr/>
            </p:nvPicPr>
            <p:blipFill rotWithShape="1">
              <a:blip r:embed="rId5"/>
              <a:srcRect l="89350" b="81355"/>
              <a:stretch/>
            </p:blipFill>
            <p:spPr>
              <a:xfrm>
                <a:off x="2157842" y="2438400"/>
                <a:ext cx="818625" cy="662473"/>
              </a:xfrm>
              <a:prstGeom prst="rect">
                <a:avLst/>
              </a:prstGeom>
            </p:spPr>
          </p:pic>
        </p:grpSp>
        <p:pic>
          <p:nvPicPr>
            <p:cNvPr id="13" name="Picture 12">
              <a:extLst>
                <a:ext uri="{FF2B5EF4-FFF2-40B4-BE49-F238E27FC236}">
                  <a16:creationId xmlns:a16="http://schemas.microsoft.com/office/drawing/2014/main" id="{19B02A5A-A340-4505-967D-BEDBCB2A0B1F}"/>
                </a:ext>
              </a:extLst>
            </p:cNvPr>
            <p:cNvPicPr>
              <a:picLocks noChangeAspect="1"/>
            </p:cNvPicPr>
            <p:nvPr/>
          </p:nvPicPr>
          <p:blipFill rotWithShape="1">
            <a:blip r:embed="rId3"/>
            <a:srcRect l="72632" t="20588" r="17678" b="14881"/>
            <a:stretch/>
          </p:blipFill>
          <p:spPr>
            <a:xfrm>
              <a:off x="1503839" y="4288919"/>
              <a:ext cx="495583" cy="300691"/>
            </a:xfrm>
            <a:prstGeom prst="rect">
              <a:avLst/>
            </a:prstGeom>
          </p:spPr>
        </p:pic>
      </p:grpSp>
    </p:spTree>
    <p:extLst>
      <p:ext uri="{BB962C8B-B14F-4D97-AF65-F5344CB8AC3E}">
        <p14:creationId xmlns:p14="http://schemas.microsoft.com/office/powerpoint/2010/main" val="82379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Assessment: Errors in classification problems</a:t>
            </a:r>
          </a:p>
        </p:txBody>
      </p:sp>
      <p:sp>
        <p:nvSpPr>
          <p:cNvPr id="3" name="Text Placeholder 2"/>
          <p:cNvSpPr>
            <a:spLocks noGrp="1"/>
          </p:cNvSpPr>
          <p:nvPr>
            <p:ph type="body" sz="quarter" idx="11"/>
          </p:nvPr>
        </p:nvSpPr>
        <p:spPr/>
        <p:txBody>
          <a:bodyPr/>
          <a:lstStyle/>
          <a:p>
            <a:r>
              <a:rPr lang="en-US" dirty="0"/>
              <a:t>Even though we aren’t making a quantitative prediction, we still need to assess the model accuracy </a:t>
            </a:r>
          </a:p>
          <a:p>
            <a:r>
              <a:rPr lang="en-US" dirty="0"/>
              <a:t>Consider the frequency of </a:t>
            </a:r>
            <a:r>
              <a:rPr lang="en-US" b="0" dirty="0"/>
              <a:t>incorrect classification</a:t>
            </a:r>
            <a:r>
              <a:rPr lang="en-US" dirty="0"/>
              <a:t>, the error rate</a:t>
            </a:r>
          </a:p>
          <a:p>
            <a:endParaRPr lang="en-US" dirty="0"/>
          </a:p>
          <a:p>
            <a:pPr lvl="1"/>
            <a:r>
              <a:rPr lang="en-US" dirty="0"/>
              <a:t>The </a:t>
            </a:r>
            <a:r>
              <a:rPr lang="en-US" b="0" dirty="0"/>
              <a:t>training error rate </a:t>
            </a:r>
            <a:r>
              <a:rPr lang="en-US" dirty="0"/>
              <a:t>is the frequency of errors on our training data</a:t>
            </a:r>
          </a:p>
          <a:p>
            <a:pPr lvl="1"/>
            <a:r>
              <a:rPr lang="en-US" dirty="0"/>
              <a:t>Generally more interested in the </a:t>
            </a:r>
            <a:r>
              <a:rPr lang="en-US" b="0" dirty="0"/>
              <a:t>test error rate</a:t>
            </a:r>
            <a:r>
              <a:rPr lang="en-US" dirty="0"/>
              <a:t>, errors on data that were not used to train our classifier  </a:t>
            </a:r>
          </a:p>
        </p:txBody>
      </p:sp>
      <p:pic>
        <p:nvPicPr>
          <p:cNvPr id="4" name="Picture 3">
            <a:extLst>
              <a:ext uri="{FF2B5EF4-FFF2-40B4-BE49-F238E27FC236}">
                <a16:creationId xmlns:a16="http://schemas.microsoft.com/office/drawing/2014/main" id="{C0006210-E682-445C-82E8-10661F605C8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15116" y="2904151"/>
            <a:ext cx="1828800" cy="911157"/>
          </a:xfrm>
          <a:prstGeom prst="rect">
            <a:avLst/>
          </a:prstGeom>
        </p:spPr>
      </p:pic>
    </p:spTree>
    <p:extLst>
      <p:ext uri="{BB962C8B-B14F-4D97-AF65-F5344CB8AC3E}">
        <p14:creationId xmlns:p14="http://schemas.microsoft.com/office/powerpoint/2010/main" val="63780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72411"/>
          <a:stretch/>
        </p:blipFill>
        <p:spPr>
          <a:xfrm>
            <a:off x="3770051" y="5752222"/>
            <a:ext cx="5260921" cy="1105778"/>
          </a:xfrm>
          <a:prstGeom prst="rect">
            <a:avLst/>
          </a:prstGeom>
        </p:spPr>
      </p:pic>
      <p:sp>
        <p:nvSpPr>
          <p:cNvPr id="2" name="Text Placeholder 1"/>
          <p:cNvSpPr>
            <a:spLocks noGrp="1"/>
          </p:cNvSpPr>
          <p:nvPr>
            <p:ph type="body" sz="quarter" idx="10"/>
          </p:nvPr>
        </p:nvSpPr>
        <p:spPr/>
        <p:txBody>
          <a:bodyPr/>
          <a:lstStyle/>
          <a:p>
            <a:r>
              <a:rPr lang="en-US" dirty="0"/>
              <a:t>An estimator for the irreducible error in classification: Bayes classifier </a:t>
            </a:r>
          </a:p>
        </p:txBody>
      </p:sp>
      <p:sp>
        <p:nvSpPr>
          <p:cNvPr id="3" name="Text Placeholder 2"/>
          <p:cNvSpPr>
            <a:spLocks noGrp="1"/>
          </p:cNvSpPr>
          <p:nvPr>
            <p:ph type="body" sz="quarter" idx="11"/>
          </p:nvPr>
        </p:nvSpPr>
        <p:spPr/>
        <p:txBody>
          <a:bodyPr/>
          <a:lstStyle/>
          <a:p>
            <a:r>
              <a:rPr lang="en-US" sz="1800" dirty="0"/>
              <a:t>In principle if we know the true </a:t>
            </a:r>
            <a:r>
              <a:rPr lang="en-US" sz="1800" b="0" dirty="0"/>
              <a:t>conditional probability distribution </a:t>
            </a:r>
            <a:r>
              <a:rPr lang="en-US" sz="1800" dirty="0"/>
              <a:t>for our data, we can construct a surface (</a:t>
            </a:r>
            <a:r>
              <a:rPr lang="en-US" sz="1800" b="0" dirty="0"/>
              <a:t>a decision boundary</a:t>
            </a:r>
            <a:r>
              <a:rPr lang="en-US" sz="1800" dirty="0"/>
              <a:t>) that guarantees our error rate in classification is minimized </a:t>
            </a:r>
          </a:p>
          <a:p>
            <a:r>
              <a:rPr lang="en-US" sz="1800" dirty="0"/>
              <a:t>This ideal model is the “</a:t>
            </a:r>
            <a:r>
              <a:rPr lang="en-US" sz="1800" b="0" dirty="0"/>
              <a:t>Bayes classifier</a:t>
            </a:r>
            <a:r>
              <a:rPr lang="en-US" sz="1800" dirty="0"/>
              <a:t>” and this boundary is the “</a:t>
            </a:r>
            <a:r>
              <a:rPr lang="en-US" sz="1800" b="0" dirty="0"/>
              <a:t>Bayes decision boundary</a:t>
            </a:r>
            <a:r>
              <a:rPr lang="en-US" sz="1800" dirty="0"/>
              <a:t>”</a:t>
            </a:r>
            <a:r>
              <a:rPr lang="en-US" sz="1800" b="0" dirty="0"/>
              <a:t>  </a:t>
            </a:r>
          </a:p>
        </p:txBody>
      </p:sp>
      <p:pic>
        <p:nvPicPr>
          <p:cNvPr id="5" name="Picture 4"/>
          <p:cNvPicPr>
            <a:picLocks noChangeAspect="1"/>
          </p:cNvPicPr>
          <p:nvPr/>
        </p:nvPicPr>
        <p:blipFill rotWithShape="1">
          <a:blip r:embed="rId3"/>
          <a:srcRect l="20307" t="-1380" r="19100" b="28771"/>
          <a:stretch/>
        </p:blipFill>
        <p:spPr>
          <a:xfrm>
            <a:off x="335926" y="3235373"/>
            <a:ext cx="3434125" cy="3135086"/>
          </a:xfrm>
          <a:prstGeom prst="rect">
            <a:avLst/>
          </a:prstGeom>
        </p:spPr>
      </p:pic>
      <p:pic>
        <p:nvPicPr>
          <p:cNvPr id="7" name="Picture 6"/>
          <p:cNvPicPr>
            <a:picLocks noChangeAspect="1"/>
          </p:cNvPicPr>
          <p:nvPr/>
        </p:nvPicPr>
        <p:blipFill>
          <a:blip r:embed="rId4"/>
          <a:stretch>
            <a:fillRect/>
          </a:stretch>
        </p:blipFill>
        <p:spPr>
          <a:xfrm>
            <a:off x="4526969" y="4802916"/>
            <a:ext cx="3571628" cy="634214"/>
          </a:xfrm>
          <a:prstGeom prst="rect">
            <a:avLst/>
          </a:prstGeom>
        </p:spPr>
      </p:pic>
      <p:pic>
        <p:nvPicPr>
          <p:cNvPr id="8" name="Picture 7">
            <a:extLst>
              <a:ext uri="{FF2B5EF4-FFF2-40B4-BE49-F238E27FC236}">
                <a16:creationId xmlns:a16="http://schemas.microsoft.com/office/drawing/2014/main" id="{24F0F08E-3090-4BD5-8DDD-AFA2F06EFCB3}"/>
              </a:ext>
            </a:extLst>
          </p:cNvPr>
          <p:cNvPicPr>
            <a:picLocks noChangeAspect="1"/>
          </p:cNvPicPr>
          <p:nvPr/>
        </p:nvPicPr>
        <p:blipFill>
          <a:blip r:embed="rId5"/>
          <a:stretch>
            <a:fillRect/>
          </a:stretch>
        </p:blipFill>
        <p:spPr>
          <a:xfrm>
            <a:off x="335926" y="3236734"/>
            <a:ext cx="3438525" cy="3133725"/>
          </a:xfrm>
          <a:prstGeom prst="rect">
            <a:avLst/>
          </a:prstGeom>
        </p:spPr>
      </p:pic>
    </p:spTree>
    <p:extLst>
      <p:ext uri="{BB962C8B-B14F-4D97-AF65-F5344CB8AC3E}">
        <p14:creationId xmlns:p14="http://schemas.microsoft.com/office/powerpoint/2010/main" val="118503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Transition from ML overview! </a:t>
            </a:r>
          </a:p>
        </p:txBody>
      </p:sp>
      <p:sp>
        <p:nvSpPr>
          <p:cNvPr id="3" name="Text Placeholder 2"/>
          <p:cNvSpPr>
            <a:spLocks noGrp="1"/>
          </p:cNvSpPr>
          <p:nvPr>
            <p:ph type="body" sz="quarter" idx="11"/>
          </p:nvPr>
        </p:nvSpPr>
        <p:spPr/>
        <p:txBody>
          <a:bodyPr/>
          <a:lstStyle/>
          <a:p>
            <a:r>
              <a:rPr lang="en-US" dirty="0"/>
              <a:t>Any questions / concerns </a:t>
            </a:r>
          </a:p>
          <a:p>
            <a:r>
              <a:rPr lang="en-US" dirty="0"/>
              <a:t>If people are really bored, someone could ask me to tell a joke right now </a:t>
            </a:r>
          </a:p>
        </p:txBody>
      </p:sp>
    </p:spTree>
    <p:extLst>
      <p:ext uri="{BB962C8B-B14F-4D97-AF65-F5344CB8AC3E}">
        <p14:creationId xmlns:p14="http://schemas.microsoft.com/office/powerpoint/2010/main" val="1791169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Motivation</a:t>
            </a:r>
          </a:p>
        </p:txBody>
      </p:sp>
      <p:sp>
        <p:nvSpPr>
          <p:cNvPr id="3" name="Text Placeholder 2"/>
          <p:cNvSpPr>
            <a:spLocks noGrp="1"/>
          </p:cNvSpPr>
          <p:nvPr>
            <p:ph type="body" sz="quarter" idx="11"/>
          </p:nvPr>
        </p:nvSpPr>
        <p:spPr>
          <a:xfrm>
            <a:off x="659305" y="1736725"/>
            <a:ext cx="8197114" cy="3236491"/>
          </a:xfrm>
        </p:spPr>
        <p:txBody>
          <a:bodyPr/>
          <a:lstStyle/>
          <a:p>
            <a:r>
              <a:rPr lang="en-US" dirty="0"/>
              <a:t>You have access to the following dataset. Visually you can see distinct groupings or categories of elements. </a:t>
            </a:r>
          </a:p>
          <a:p>
            <a:r>
              <a:rPr lang="en-US" dirty="0"/>
              <a:t>How would you use this information to make </a:t>
            </a:r>
            <a:r>
              <a:rPr lang="en-US" b="0" dirty="0"/>
              <a:t>predictions</a:t>
            </a:r>
            <a:r>
              <a:rPr lang="en-US" dirty="0"/>
              <a:t> about the classification of other elements? </a:t>
            </a:r>
          </a:p>
        </p:txBody>
      </p:sp>
      <p:pic>
        <p:nvPicPr>
          <p:cNvPr id="4" name="Picture 3"/>
          <p:cNvPicPr>
            <a:picLocks noChangeAspect="1"/>
          </p:cNvPicPr>
          <p:nvPr/>
        </p:nvPicPr>
        <p:blipFill>
          <a:blip r:embed="rId3"/>
          <a:stretch>
            <a:fillRect/>
          </a:stretch>
        </p:blipFill>
        <p:spPr>
          <a:xfrm>
            <a:off x="3134135" y="4054143"/>
            <a:ext cx="2723749" cy="2584579"/>
          </a:xfrm>
          <a:prstGeom prst="rect">
            <a:avLst/>
          </a:prstGeom>
        </p:spPr>
      </p:pic>
      <p:sp>
        <p:nvSpPr>
          <p:cNvPr id="6" name="Rectangle 5">
            <a:extLst>
              <a:ext uri="{FF2B5EF4-FFF2-40B4-BE49-F238E27FC236}">
                <a16:creationId xmlns:a16="http://schemas.microsoft.com/office/drawing/2014/main" id="{89C1454A-401E-4248-A19E-436ED416501E}"/>
              </a:ext>
            </a:extLst>
          </p:cNvPr>
          <p:cNvSpPr/>
          <p:nvPr/>
        </p:nvSpPr>
        <p:spPr>
          <a:xfrm>
            <a:off x="0" y="6454056"/>
            <a:ext cx="4572000" cy="369332"/>
          </a:xfrm>
          <a:prstGeom prst="rect">
            <a:avLst/>
          </a:prstGeom>
        </p:spPr>
        <p:txBody>
          <a:bodyPr>
            <a:spAutoFit/>
          </a:bodyPr>
          <a:lstStyle/>
          <a:p>
            <a:r>
              <a:rPr lang="en-US" dirty="0"/>
              <a:t>Sci. Rep. 5, 13285 (2015)</a:t>
            </a:r>
          </a:p>
        </p:txBody>
      </p:sp>
    </p:spTree>
    <p:extLst>
      <p:ext uri="{BB962C8B-B14F-4D97-AF65-F5344CB8AC3E}">
        <p14:creationId xmlns:p14="http://schemas.microsoft.com/office/powerpoint/2010/main" val="999736425"/>
      </p:ext>
    </p:extLst>
  </p:cSld>
  <p:clrMapOvr>
    <a:masterClrMapping/>
  </p:clrMapOvr>
  <mc:AlternateContent xmlns:mc="http://schemas.openxmlformats.org/markup-compatibility/2006" xmlns:p14="http://schemas.microsoft.com/office/powerpoint/2010/main">
    <mc:Choice Requires="p14">
      <p:transition spd="slow" p14:dur="2000" advTm="396"/>
    </mc:Choice>
    <mc:Fallback xmlns="">
      <p:transition spd="slow" advTm="39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Classification methods</a:t>
            </a:r>
          </a:p>
        </p:txBody>
      </p:sp>
      <p:sp>
        <p:nvSpPr>
          <p:cNvPr id="3" name="Text Placeholder 2"/>
          <p:cNvSpPr>
            <a:spLocks noGrp="1"/>
          </p:cNvSpPr>
          <p:nvPr>
            <p:ph type="body" sz="quarter" idx="11"/>
          </p:nvPr>
        </p:nvSpPr>
        <p:spPr/>
        <p:txBody>
          <a:bodyPr/>
          <a:lstStyle/>
          <a:p>
            <a:r>
              <a:rPr lang="en-US" dirty="0"/>
              <a:t>Examples of classification problems in materials or molecular science? </a:t>
            </a:r>
          </a:p>
          <a:p>
            <a:r>
              <a:rPr lang="en-US" dirty="0"/>
              <a:t>Two types of classification methods : </a:t>
            </a:r>
          </a:p>
          <a:p>
            <a:pPr lvl="1"/>
            <a:r>
              <a:rPr lang="en-US" dirty="0"/>
              <a:t>k Nearest Neighbors (often KNN) </a:t>
            </a:r>
          </a:p>
          <a:p>
            <a:pPr lvl="2"/>
            <a:r>
              <a:rPr lang="en-US" dirty="0"/>
              <a:t>Making a map of parameter space and estimating the class membership based on locality to other members of the class </a:t>
            </a:r>
          </a:p>
          <a:p>
            <a:pPr lvl="1"/>
            <a:r>
              <a:rPr lang="en-US" dirty="0"/>
              <a:t>Logistic regression</a:t>
            </a:r>
          </a:p>
          <a:p>
            <a:pPr lvl="2"/>
            <a:r>
              <a:rPr lang="en-US" dirty="0"/>
              <a:t>Making a mathematic guess about the likelihood of class membership using a simplified mathematical model (the logistic function) </a:t>
            </a:r>
          </a:p>
          <a:p>
            <a:endParaRPr lang="en-US" dirty="0"/>
          </a:p>
        </p:txBody>
      </p:sp>
      <p:pic>
        <p:nvPicPr>
          <p:cNvPr id="4" name="Picture 3"/>
          <p:cNvPicPr>
            <a:picLocks noChangeAspect="1"/>
          </p:cNvPicPr>
          <p:nvPr/>
        </p:nvPicPr>
        <p:blipFill>
          <a:blip r:embed="rId3"/>
          <a:stretch>
            <a:fillRect/>
          </a:stretch>
        </p:blipFill>
        <p:spPr>
          <a:xfrm>
            <a:off x="2646501" y="5435115"/>
            <a:ext cx="3571628" cy="634214"/>
          </a:xfrm>
          <a:prstGeom prst="rect">
            <a:avLst/>
          </a:prstGeom>
        </p:spPr>
      </p:pic>
    </p:spTree>
    <p:extLst>
      <p:ext uri="{BB962C8B-B14F-4D97-AF65-F5344CB8AC3E}">
        <p14:creationId xmlns:p14="http://schemas.microsoft.com/office/powerpoint/2010/main" val="1675459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(probably) the simplest classification method is k-nearest neighbors (KNN)</a:t>
            </a:r>
          </a:p>
        </p:txBody>
      </p:sp>
      <p:sp>
        <p:nvSpPr>
          <p:cNvPr id="3" name="Text Placeholder 2"/>
          <p:cNvSpPr>
            <a:spLocks noGrp="1"/>
          </p:cNvSpPr>
          <p:nvPr>
            <p:ph type="body" sz="quarter" idx="11"/>
          </p:nvPr>
        </p:nvSpPr>
        <p:spPr/>
        <p:txBody>
          <a:bodyPr/>
          <a:lstStyle/>
          <a:p>
            <a:r>
              <a:rPr lang="en-US" dirty="0"/>
              <a:t>The KNN classifier works on assigning the probability of membership in a class based on distance to other members in a class</a:t>
            </a:r>
          </a:p>
          <a:p>
            <a:pPr lvl="1"/>
            <a:r>
              <a:rPr lang="en-US" dirty="0"/>
              <a:t>Simple, right? </a:t>
            </a:r>
          </a:p>
          <a:p>
            <a:pPr lvl="1"/>
            <a:r>
              <a:rPr lang="en-US" dirty="0"/>
              <a:t>Our selection is based only on K </a:t>
            </a:r>
            <a:r>
              <a:rPr lang="mr-IN" dirty="0"/>
              <a:t>–</a:t>
            </a:r>
            <a:r>
              <a:rPr lang="en-US" dirty="0"/>
              <a:t> the number of neighbors we consider </a:t>
            </a:r>
          </a:p>
          <a:p>
            <a:pPr lvl="1"/>
            <a:r>
              <a:rPr lang="en-US" dirty="0"/>
              <a:t>What are the possible ranges of K? </a:t>
            </a:r>
          </a:p>
          <a:p>
            <a:pPr lvl="1"/>
            <a:r>
              <a:rPr lang="en-US" dirty="0"/>
              <a:t>The KNN classifier </a:t>
            </a:r>
          </a:p>
        </p:txBody>
      </p:sp>
      <p:pic>
        <p:nvPicPr>
          <p:cNvPr id="4" name="Picture 3"/>
          <p:cNvPicPr>
            <a:picLocks noChangeAspect="1"/>
          </p:cNvPicPr>
          <p:nvPr/>
        </p:nvPicPr>
        <p:blipFill>
          <a:blip r:embed="rId2"/>
          <a:stretch>
            <a:fillRect/>
          </a:stretch>
        </p:blipFill>
        <p:spPr>
          <a:xfrm>
            <a:off x="394960" y="4619589"/>
            <a:ext cx="8724900" cy="1244600"/>
          </a:xfrm>
          <a:prstGeom prst="rect">
            <a:avLst/>
          </a:prstGeom>
        </p:spPr>
      </p:pic>
    </p:spTree>
    <p:extLst>
      <p:ext uri="{BB962C8B-B14F-4D97-AF65-F5344CB8AC3E}">
        <p14:creationId xmlns:p14="http://schemas.microsoft.com/office/powerpoint/2010/main" val="1286888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 note about distances and identifying who is “nearest” ? </a:t>
            </a:r>
          </a:p>
        </p:txBody>
      </p:sp>
      <p:pic>
        <p:nvPicPr>
          <p:cNvPr id="4" name="Picture 3"/>
          <p:cNvPicPr>
            <a:picLocks noChangeAspect="1"/>
          </p:cNvPicPr>
          <p:nvPr/>
        </p:nvPicPr>
        <p:blipFill rotWithShape="1">
          <a:blip r:embed="rId2"/>
          <a:srcRect l="20307" t="-1380" r="19100" b="28771"/>
          <a:stretch/>
        </p:blipFill>
        <p:spPr>
          <a:xfrm>
            <a:off x="83999" y="1828801"/>
            <a:ext cx="5010515" cy="4574206"/>
          </a:xfrm>
          <a:prstGeom prst="rect">
            <a:avLst/>
          </a:prstGeom>
        </p:spPr>
      </p:pic>
      <p:sp>
        <p:nvSpPr>
          <p:cNvPr id="5" name="TextBox 4"/>
          <p:cNvSpPr txBox="1"/>
          <p:nvPr/>
        </p:nvSpPr>
        <p:spPr>
          <a:xfrm>
            <a:off x="5234472" y="2062065"/>
            <a:ext cx="3694923" cy="4247317"/>
          </a:xfrm>
          <a:prstGeom prst="rect">
            <a:avLst/>
          </a:prstGeom>
          <a:noFill/>
        </p:spPr>
        <p:txBody>
          <a:bodyPr wrap="square" rtlCol="0">
            <a:spAutoFit/>
          </a:bodyPr>
          <a:lstStyle/>
          <a:p>
            <a:pPr marL="285750" indent="-285750">
              <a:buFont typeface="Arial" charset="0"/>
              <a:buChar char="•"/>
            </a:pPr>
            <a:r>
              <a:rPr lang="en-US" dirty="0"/>
              <a:t>In this example, and all others we looked at and discussed you all made a key assumption (</a:t>
            </a:r>
            <a:r>
              <a:rPr lang="en-US" i="1" dirty="0"/>
              <a:t>without realizing it</a:t>
            </a:r>
            <a:r>
              <a:rPr lang="en-US" dirty="0"/>
              <a:t>) when you were identifying neighbors </a:t>
            </a:r>
          </a:p>
          <a:p>
            <a:pPr marL="285750" indent="-285750">
              <a:buFont typeface="Arial" charset="0"/>
              <a:buChar char="•"/>
            </a:pPr>
            <a:r>
              <a:rPr lang="en-US" dirty="0"/>
              <a:t>The data in each dimension of X should be scaled similarly! </a:t>
            </a:r>
          </a:p>
          <a:p>
            <a:pPr marL="285750" indent="-285750">
              <a:buFont typeface="Arial" charset="0"/>
              <a:buChar char="•"/>
            </a:pPr>
            <a:r>
              <a:rPr lang="en-US" dirty="0"/>
              <a:t>We are concerned with relative distances in the parameter space, not absolute distances in the underlying units</a:t>
            </a:r>
          </a:p>
          <a:p>
            <a:pPr marL="285750" indent="-285750">
              <a:buFont typeface="Arial" charset="0"/>
              <a:buChar char="•"/>
            </a:pPr>
            <a:r>
              <a:rPr lang="en-US" dirty="0"/>
              <a:t>Otherwise units, dimensionality, etc. can drastically favor closeness in arbitrary dimensions of X </a:t>
            </a:r>
          </a:p>
          <a:p>
            <a:pPr marL="285750" indent="-285750">
              <a:buFont typeface="Arial" charset="0"/>
              <a:buChar char="•"/>
            </a:pPr>
            <a:endParaRPr lang="en-US" dirty="0"/>
          </a:p>
        </p:txBody>
      </p:sp>
    </p:spTree>
    <p:extLst>
      <p:ext uri="{BB962C8B-B14F-4D97-AF65-F5344CB8AC3E}">
        <p14:creationId xmlns:p14="http://schemas.microsoft.com/office/powerpoint/2010/main" val="91598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605466" y="1329781"/>
            <a:ext cx="5595293" cy="798164"/>
          </a:xfrm>
          <a:prstGeom prst="rect">
            <a:avLst/>
          </a:prstGeom>
        </p:spPr>
      </p:pic>
      <p:sp>
        <p:nvSpPr>
          <p:cNvPr id="2" name="Text Placeholder 1"/>
          <p:cNvSpPr>
            <a:spLocks noGrp="1"/>
          </p:cNvSpPr>
          <p:nvPr>
            <p:ph type="body" sz="quarter" idx="10"/>
          </p:nvPr>
        </p:nvSpPr>
        <p:spPr/>
        <p:txBody>
          <a:bodyPr/>
          <a:lstStyle/>
          <a:p>
            <a:r>
              <a:rPr lang="en-US" dirty="0"/>
              <a:t>Illustration of KNN</a:t>
            </a:r>
          </a:p>
        </p:txBody>
      </p:sp>
      <p:pic>
        <p:nvPicPr>
          <p:cNvPr id="4" name="Picture 3"/>
          <p:cNvPicPr>
            <a:picLocks noChangeAspect="1"/>
          </p:cNvPicPr>
          <p:nvPr/>
        </p:nvPicPr>
        <p:blipFill rotWithShape="1">
          <a:blip r:embed="rId3"/>
          <a:srcRect t="61058"/>
          <a:stretch/>
        </p:blipFill>
        <p:spPr>
          <a:xfrm>
            <a:off x="743276" y="4604136"/>
            <a:ext cx="5611673" cy="1739078"/>
          </a:xfrm>
          <a:prstGeom prst="rect">
            <a:avLst/>
          </a:prstGeom>
        </p:spPr>
      </p:pic>
      <p:pic>
        <p:nvPicPr>
          <p:cNvPr id="5" name="Picture 4">
            <a:extLst>
              <a:ext uri="{FF2B5EF4-FFF2-40B4-BE49-F238E27FC236}">
                <a16:creationId xmlns:a16="http://schemas.microsoft.com/office/drawing/2014/main" id="{9168A9A2-D624-4FA5-8A18-4DF5FBFDA125}"/>
              </a:ext>
            </a:extLst>
          </p:cNvPr>
          <p:cNvPicPr>
            <a:picLocks noChangeAspect="1"/>
          </p:cNvPicPr>
          <p:nvPr/>
        </p:nvPicPr>
        <p:blipFill rotWithShape="1">
          <a:blip r:embed="rId3"/>
          <a:srcRect l="6504" r="50320" b="38942"/>
          <a:stretch/>
        </p:blipFill>
        <p:spPr>
          <a:xfrm>
            <a:off x="1126211" y="2087617"/>
            <a:ext cx="2422902" cy="2516519"/>
          </a:xfrm>
          <a:prstGeom prst="rect">
            <a:avLst/>
          </a:prstGeom>
        </p:spPr>
      </p:pic>
      <p:pic>
        <p:nvPicPr>
          <p:cNvPr id="7" name="Picture 6">
            <a:extLst>
              <a:ext uri="{FF2B5EF4-FFF2-40B4-BE49-F238E27FC236}">
                <a16:creationId xmlns:a16="http://schemas.microsoft.com/office/drawing/2014/main" id="{6DA1754A-AE47-487D-B3F6-0DA1EB107BDD}"/>
              </a:ext>
            </a:extLst>
          </p:cNvPr>
          <p:cNvPicPr>
            <a:picLocks noChangeAspect="1"/>
          </p:cNvPicPr>
          <p:nvPr/>
        </p:nvPicPr>
        <p:blipFill rotWithShape="1">
          <a:blip r:embed="rId3"/>
          <a:srcRect l="49679" r="7144" b="39868"/>
          <a:stretch/>
        </p:blipFill>
        <p:spPr>
          <a:xfrm>
            <a:off x="3549113" y="2087617"/>
            <a:ext cx="2422902" cy="2473723"/>
          </a:xfrm>
          <a:prstGeom prst="rect">
            <a:avLst/>
          </a:prstGeom>
        </p:spPr>
      </p:pic>
    </p:spTree>
    <p:extLst>
      <p:ext uri="{BB962C8B-B14F-4D97-AF65-F5344CB8AC3E}">
        <p14:creationId xmlns:p14="http://schemas.microsoft.com/office/powerpoint/2010/main" val="143519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Effect of K on boundary </a:t>
            </a:r>
          </a:p>
        </p:txBody>
      </p:sp>
      <p:pic>
        <p:nvPicPr>
          <p:cNvPr id="3" name="Picture 2">
            <a:extLst>
              <a:ext uri="{FF2B5EF4-FFF2-40B4-BE49-F238E27FC236}">
                <a16:creationId xmlns:a16="http://schemas.microsoft.com/office/drawing/2014/main" id="{BC9488B8-2DBF-48B8-8606-0CF6A143602C}"/>
              </a:ext>
            </a:extLst>
          </p:cNvPr>
          <p:cNvPicPr>
            <a:picLocks noChangeAspect="1"/>
          </p:cNvPicPr>
          <p:nvPr/>
        </p:nvPicPr>
        <p:blipFill rotWithShape="1">
          <a:blip r:embed="rId3"/>
          <a:srcRect l="1513" t="3210" r="51522" b="4008"/>
          <a:stretch/>
        </p:blipFill>
        <p:spPr>
          <a:xfrm>
            <a:off x="0" y="2348345"/>
            <a:ext cx="2877724" cy="2974829"/>
          </a:xfrm>
          <a:prstGeom prst="rect">
            <a:avLst/>
          </a:prstGeom>
        </p:spPr>
      </p:pic>
      <p:pic>
        <p:nvPicPr>
          <p:cNvPr id="4" name="Picture 3"/>
          <p:cNvPicPr>
            <a:picLocks noChangeAspect="1"/>
          </p:cNvPicPr>
          <p:nvPr/>
        </p:nvPicPr>
        <p:blipFill rotWithShape="1">
          <a:blip r:embed="rId4"/>
          <a:srcRect l="23228" t="6552" r="21103" b="22434"/>
          <a:stretch/>
        </p:blipFill>
        <p:spPr>
          <a:xfrm>
            <a:off x="2996264" y="2348344"/>
            <a:ext cx="3151472" cy="2974829"/>
          </a:xfrm>
          <a:prstGeom prst="rect">
            <a:avLst/>
          </a:prstGeom>
        </p:spPr>
      </p:pic>
      <p:pic>
        <p:nvPicPr>
          <p:cNvPr id="6" name="Picture 5">
            <a:extLst>
              <a:ext uri="{FF2B5EF4-FFF2-40B4-BE49-F238E27FC236}">
                <a16:creationId xmlns:a16="http://schemas.microsoft.com/office/drawing/2014/main" id="{14368F64-C029-4433-B977-B2AC7B6244B2}"/>
              </a:ext>
            </a:extLst>
          </p:cNvPr>
          <p:cNvPicPr>
            <a:picLocks noChangeAspect="1"/>
          </p:cNvPicPr>
          <p:nvPr/>
        </p:nvPicPr>
        <p:blipFill rotWithShape="1">
          <a:blip r:embed="rId3"/>
          <a:srcRect l="51166" t="3210" r="1869" b="4008"/>
          <a:stretch/>
        </p:blipFill>
        <p:spPr>
          <a:xfrm>
            <a:off x="6266276" y="2348344"/>
            <a:ext cx="2877724" cy="2974829"/>
          </a:xfrm>
          <a:prstGeom prst="rect">
            <a:avLst/>
          </a:prstGeom>
        </p:spPr>
      </p:pic>
      <p:sp>
        <p:nvSpPr>
          <p:cNvPr id="5" name="Rectangle 4">
            <a:extLst>
              <a:ext uri="{FF2B5EF4-FFF2-40B4-BE49-F238E27FC236}">
                <a16:creationId xmlns:a16="http://schemas.microsoft.com/office/drawing/2014/main" id="{B6736C0C-73D0-4C5D-972E-05D5CE504EC7}"/>
              </a:ext>
            </a:extLst>
          </p:cNvPr>
          <p:cNvSpPr/>
          <p:nvPr/>
        </p:nvSpPr>
        <p:spPr>
          <a:xfrm>
            <a:off x="1111312" y="1875103"/>
            <a:ext cx="537327" cy="369332"/>
          </a:xfrm>
          <a:prstGeom prst="rect">
            <a:avLst/>
          </a:prstGeom>
        </p:spPr>
        <p:txBody>
          <a:bodyPr wrap="none">
            <a:spAutoFit/>
          </a:bodyPr>
          <a:lstStyle/>
          <a:p>
            <a:r>
              <a:rPr lang="en-US" dirty="0"/>
              <a:t>K=1</a:t>
            </a:r>
          </a:p>
        </p:txBody>
      </p:sp>
      <p:sp>
        <p:nvSpPr>
          <p:cNvPr id="7" name="Rectangle 6">
            <a:extLst>
              <a:ext uri="{FF2B5EF4-FFF2-40B4-BE49-F238E27FC236}">
                <a16:creationId xmlns:a16="http://schemas.microsoft.com/office/drawing/2014/main" id="{937E3855-CCBD-464C-B25D-7B4967FFB0C9}"/>
              </a:ext>
            </a:extLst>
          </p:cNvPr>
          <p:cNvSpPr/>
          <p:nvPr/>
        </p:nvSpPr>
        <p:spPr>
          <a:xfrm>
            <a:off x="4244827" y="1875103"/>
            <a:ext cx="654346" cy="369332"/>
          </a:xfrm>
          <a:prstGeom prst="rect">
            <a:avLst/>
          </a:prstGeom>
        </p:spPr>
        <p:txBody>
          <a:bodyPr wrap="none">
            <a:spAutoFit/>
          </a:bodyPr>
          <a:lstStyle/>
          <a:p>
            <a:r>
              <a:rPr lang="en-US" dirty="0"/>
              <a:t>K=10</a:t>
            </a:r>
          </a:p>
        </p:txBody>
      </p:sp>
      <p:sp>
        <p:nvSpPr>
          <p:cNvPr id="8" name="Rectangle 7">
            <a:extLst>
              <a:ext uri="{FF2B5EF4-FFF2-40B4-BE49-F238E27FC236}">
                <a16:creationId xmlns:a16="http://schemas.microsoft.com/office/drawing/2014/main" id="{7E6A7192-ED66-4B6E-818C-AFE7103D3A0C}"/>
              </a:ext>
            </a:extLst>
          </p:cNvPr>
          <p:cNvSpPr/>
          <p:nvPr/>
        </p:nvSpPr>
        <p:spPr>
          <a:xfrm>
            <a:off x="7369169" y="1875103"/>
            <a:ext cx="771365" cy="369332"/>
          </a:xfrm>
          <a:prstGeom prst="rect">
            <a:avLst/>
          </a:prstGeom>
        </p:spPr>
        <p:txBody>
          <a:bodyPr wrap="none">
            <a:spAutoFit/>
          </a:bodyPr>
          <a:lstStyle/>
          <a:p>
            <a:r>
              <a:rPr lang="en-US" dirty="0"/>
              <a:t>K=100</a:t>
            </a:r>
          </a:p>
        </p:txBody>
      </p:sp>
      <p:cxnSp>
        <p:nvCxnSpPr>
          <p:cNvPr id="9" name="Straight Arrow Connector 8">
            <a:extLst>
              <a:ext uri="{FF2B5EF4-FFF2-40B4-BE49-F238E27FC236}">
                <a16:creationId xmlns:a16="http://schemas.microsoft.com/office/drawing/2014/main" id="{89CCB30F-14B4-49DB-8603-7157AC79F3A3}"/>
              </a:ext>
            </a:extLst>
          </p:cNvPr>
          <p:cNvCxnSpPr>
            <a:cxnSpLocks/>
          </p:cNvCxnSpPr>
          <p:nvPr/>
        </p:nvCxnSpPr>
        <p:spPr>
          <a:xfrm>
            <a:off x="2404789" y="5871545"/>
            <a:ext cx="4501702" cy="0"/>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7C2E0DE-D206-4BF8-8B70-353351245155}"/>
              </a:ext>
            </a:extLst>
          </p:cNvPr>
          <p:cNvSpPr/>
          <p:nvPr/>
        </p:nvSpPr>
        <p:spPr>
          <a:xfrm>
            <a:off x="1843723" y="5956676"/>
            <a:ext cx="996491" cy="369332"/>
          </a:xfrm>
          <a:prstGeom prst="rect">
            <a:avLst/>
          </a:prstGeom>
        </p:spPr>
        <p:txBody>
          <a:bodyPr wrap="none">
            <a:spAutoFit/>
          </a:bodyPr>
          <a:lstStyle/>
          <a:p>
            <a:r>
              <a:rPr lang="en-US" dirty="0"/>
              <a:t>Low bias</a:t>
            </a:r>
          </a:p>
        </p:txBody>
      </p:sp>
      <p:sp>
        <p:nvSpPr>
          <p:cNvPr id="14" name="Rectangle 13">
            <a:extLst>
              <a:ext uri="{FF2B5EF4-FFF2-40B4-BE49-F238E27FC236}">
                <a16:creationId xmlns:a16="http://schemas.microsoft.com/office/drawing/2014/main" id="{0EACAA8D-41FF-4DD3-B295-A0C275AB8FAE}"/>
              </a:ext>
            </a:extLst>
          </p:cNvPr>
          <p:cNvSpPr/>
          <p:nvPr/>
        </p:nvSpPr>
        <p:spPr>
          <a:xfrm>
            <a:off x="5766972" y="5956676"/>
            <a:ext cx="1411477" cy="369332"/>
          </a:xfrm>
          <a:prstGeom prst="rect">
            <a:avLst/>
          </a:prstGeom>
        </p:spPr>
        <p:txBody>
          <a:bodyPr wrap="none">
            <a:spAutoFit/>
          </a:bodyPr>
          <a:lstStyle/>
          <a:p>
            <a:r>
              <a:rPr lang="en-US" dirty="0"/>
              <a:t>Low variance</a:t>
            </a:r>
          </a:p>
        </p:txBody>
      </p:sp>
      <p:sp>
        <p:nvSpPr>
          <p:cNvPr id="15" name="Rectangle 14">
            <a:extLst>
              <a:ext uri="{FF2B5EF4-FFF2-40B4-BE49-F238E27FC236}">
                <a16:creationId xmlns:a16="http://schemas.microsoft.com/office/drawing/2014/main" id="{255B10DF-921A-42BA-AAA1-AE781BFF9F57}"/>
              </a:ext>
            </a:extLst>
          </p:cNvPr>
          <p:cNvSpPr/>
          <p:nvPr/>
        </p:nvSpPr>
        <p:spPr>
          <a:xfrm>
            <a:off x="1584517" y="5455258"/>
            <a:ext cx="1567801" cy="369332"/>
          </a:xfrm>
          <a:prstGeom prst="rect">
            <a:avLst/>
          </a:prstGeom>
        </p:spPr>
        <p:txBody>
          <a:bodyPr wrap="none">
            <a:spAutoFit/>
          </a:bodyPr>
          <a:lstStyle/>
          <a:p>
            <a:r>
              <a:rPr lang="en-US" dirty="0"/>
              <a:t>High flexibility </a:t>
            </a:r>
          </a:p>
        </p:txBody>
      </p:sp>
      <p:sp>
        <p:nvSpPr>
          <p:cNvPr id="16" name="Rectangle 15">
            <a:extLst>
              <a:ext uri="{FF2B5EF4-FFF2-40B4-BE49-F238E27FC236}">
                <a16:creationId xmlns:a16="http://schemas.microsoft.com/office/drawing/2014/main" id="{19E02295-5F53-4EF5-A37E-193F749ED684}"/>
              </a:ext>
            </a:extLst>
          </p:cNvPr>
          <p:cNvSpPr/>
          <p:nvPr/>
        </p:nvSpPr>
        <p:spPr>
          <a:xfrm>
            <a:off x="6044581" y="5455258"/>
            <a:ext cx="1523622" cy="369332"/>
          </a:xfrm>
          <a:prstGeom prst="rect">
            <a:avLst/>
          </a:prstGeom>
        </p:spPr>
        <p:txBody>
          <a:bodyPr wrap="none">
            <a:spAutoFit/>
          </a:bodyPr>
          <a:lstStyle/>
          <a:p>
            <a:r>
              <a:rPr lang="en-US" dirty="0"/>
              <a:t>Low flexibility </a:t>
            </a:r>
          </a:p>
        </p:txBody>
      </p:sp>
    </p:spTree>
    <p:extLst>
      <p:ext uri="{BB962C8B-B14F-4D97-AF65-F5344CB8AC3E}">
        <p14:creationId xmlns:p14="http://schemas.microsoft.com/office/powerpoint/2010/main" val="1742711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Effect of K on accuracy </a:t>
            </a:r>
          </a:p>
        </p:txBody>
      </p:sp>
      <p:pic>
        <p:nvPicPr>
          <p:cNvPr id="4" name="Picture 3"/>
          <p:cNvPicPr>
            <a:picLocks noChangeAspect="1"/>
          </p:cNvPicPr>
          <p:nvPr/>
        </p:nvPicPr>
        <p:blipFill>
          <a:blip r:embed="rId3"/>
          <a:stretch>
            <a:fillRect/>
          </a:stretch>
        </p:blipFill>
        <p:spPr>
          <a:xfrm>
            <a:off x="1199064" y="1537855"/>
            <a:ext cx="5770055" cy="4810358"/>
          </a:xfrm>
          <a:prstGeom prst="rect">
            <a:avLst/>
          </a:prstGeom>
        </p:spPr>
      </p:pic>
    </p:spTree>
    <p:extLst>
      <p:ext uri="{BB962C8B-B14F-4D97-AF65-F5344CB8AC3E}">
        <p14:creationId xmlns:p14="http://schemas.microsoft.com/office/powerpoint/2010/main" val="72824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Practice with the KNN! </a:t>
            </a:r>
          </a:p>
        </p:txBody>
      </p:sp>
      <p:sp>
        <p:nvSpPr>
          <p:cNvPr id="3" name="Text Placeholder 2"/>
          <p:cNvSpPr>
            <a:spLocks noGrp="1"/>
          </p:cNvSpPr>
          <p:nvPr>
            <p:ph type="body" sz="quarter" idx="11"/>
          </p:nvPr>
        </p:nvSpPr>
        <p:spPr/>
        <p:txBody>
          <a:bodyPr/>
          <a:lstStyle/>
          <a:p>
            <a:r>
              <a:rPr lang="en-US" dirty="0"/>
              <a:t>Lets get our hands dirty </a:t>
            </a:r>
          </a:p>
          <a:p>
            <a:r>
              <a:rPr lang="en-US" dirty="0"/>
              <a:t>The example data we are using come from the paper below</a:t>
            </a:r>
          </a:p>
          <a:p>
            <a:r>
              <a:rPr lang="en-US" dirty="0"/>
              <a:t>Much of the code comes from the </a:t>
            </a:r>
            <a:r>
              <a:rPr lang="en-US" dirty="0" err="1"/>
              <a:t>scikit</a:t>
            </a:r>
            <a:r>
              <a:rPr lang="en-US" dirty="0"/>
              <a:t>-learn KNN tutorial (</a:t>
            </a:r>
            <a:r>
              <a:rPr lang="en-US" sz="1100" dirty="0"/>
              <a:t>http://</a:t>
            </a:r>
            <a:r>
              <a:rPr lang="en-US" sz="1100" dirty="0" err="1"/>
              <a:t>scikit-learn.org</a:t>
            </a:r>
            <a:r>
              <a:rPr lang="en-US" sz="1100" dirty="0"/>
              <a:t>/stable/tutorial/</a:t>
            </a:r>
            <a:r>
              <a:rPr lang="en-US" sz="1100" dirty="0" err="1"/>
              <a:t>statistical_inference</a:t>
            </a:r>
            <a:r>
              <a:rPr lang="en-US" sz="1100" dirty="0"/>
              <a:t>/</a:t>
            </a:r>
            <a:r>
              <a:rPr lang="en-US" sz="1100" dirty="0" err="1"/>
              <a:t>supervised_learning.html</a:t>
            </a:r>
            <a:r>
              <a:rPr lang="en-US" dirty="0"/>
              <a:t>) </a:t>
            </a:r>
          </a:p>
        </p:txBody>
      </p:sp>
      <p:pic>
        <p:nvPicPr>
          <p:cNvPr id="5" name="Picture 4"/>
          <p:cNvPicPr>
            <a:picLocks noChangeAspect="1"/>
          </p:cNvPicPr>
          <p:nvPr/>
        </p:nvPicPr>
        <p:blipFill>
          <a:blip r:embed="rId2"/>
          <a:stretch>
            <a:fillRect/>
          </a:stretch>
        </p:blipFill>
        <p:spPr>
          <a:xfrm>
            <a:off x="833365" y="4118378"/>
            <a:ext cx="3924045" cy="2186733"/>
          </a:xfrm>
          <a:prstGeom prst="rect">
            <a:avLst/>
          </a:prstGeom>
        </p:spPr>
      </p:pic>
      <p:pic>
        <p:nvPicPr>
          <p:cNvPr id="6" name="Picture 5"/>
          <p:cNvPicPr>
            <a:picLocks noChangeAspect="1"/>
          </p:cNvPicPr>
          <p:nvPr/>
        </p:nvPicPr>
        <p:blipFill>
          <a:blip r:embed="rId3"/>
          <a:stretch>
            <a:fillRect/>
          </a:stretch>
        </p:blipFill>
        <p:spPr>
          <a:xfrm>
            <a:off x="5997430" y="3872204"/>
            <a:ext cx="3146570" cy="2985796"/>
          </a:xfrm>
          <a:prstGeom prst="rect">
            <a:avLst/>
          </a:prstGeom>
        </p:spPr>
      </p:pic>
    </p:spTree>
    <p:extLst>
      <p:ext uri="{BB962C8B-B14F-4D97-AF65-F5344CB8AC3E}">
        <p14:creationId xmlns:p14="http://schemas.microsoft.com/office/powerpoint/2010/main" val="752812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With one partner</a:t>
            </a:r>
          </a:p>
        </p:txBody>
      </p:sp>
      <p:sp>
        <p:nvSpPr>
          <p:cNvPr id="3" name="Text Placeholder 2"/>
          <p:cNvSpPr>
            <a:spLocks noGrp="1"/>
          </p:cNvSpPr>
          <p:nvPr>
            <p:ph type="body" sz="quarter" idx="11"/>
          </p:nvPr>
        </p:nvSpPr>
        <p:spPr/>
        <p:txBody>
          <a:bodyPr/>
          <a:lstStyle/>
          <a:p>
            <a:r>
              <a:rPr lang="en-US" dirty="0"/>
              <a:t>Get the notebook from the syllabus</a:t>
            </a:r>
          </a:p>
          <a:p>
            <a:r>
              <a:rPr lang="en-US" dirty="0"/>
              <a:t>Partner up (or partner with yourself?)</a:t>
            </a:r>
          </a:p>
          <a:p>
            <a:r>
              <a:rPr lang="en-US" dirty="0"/>
              <a:t>Hack away!</a:t>
            </a:r>
          </a:p>
          <a:p>
            <a:endParaRPr lang="en-US" dirty="0"/>
          </a:p>
        </p:txBody>
      </p:sp>
    </p:spTree>
    <p:extLst>
      <p:ext uri="{BB962C8B-B14F-4D97-AF65-F5344CB8AC3E}">
        <p14:creationId xmlns:p14="http://schemas.microsoft.com/office/powerpoint/2010/main" val="1548658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Outline</a:t>
            </a:r>
          </a:p>
        </p:txBody>
      </p:sp>
      <p:sp>
        <p:nvSpPr>
          <p:cNvPr id="3" name="Text Placeholder 2"/>
          <p:cNvSpPr>
            <a:spLocks noGrp="1"/>
          </p:cNvSpPr>
          <p:nvPr>
            <p:ph type="body" sz="quarter" idx="11"/>
          </p:nvPr>
        </p:nvSpPr>
        <p:spPr/>
        <p:txBody>
          <a:bodyPr/>
          <a:lstStyle/>
          <a:p>
            <a:r>
              <a:rPr lang="en-US" dirty="0"/>
              <a:t>Overview of key terms/vocab in ML </a:t>
            </a:r>
          </a:p>
          <a:p>
            <a:pPr lvl="1"/>
            <a:r>
              <a:rPr lang="en-US" dirty="0"/>
              <a:t>Types of learning / modeling</a:t>
            </a:r>
          </a:p>
          <a:p>
            <a:pPr lvl="1"/>
            <a:r>
              <a:rPr lang="en-US" dirty="0"/>
              <a:t>Different models, different purpose(s) </a:t>
            </a:r>
          </a:p>
          <a:p>
            <a:pPr lvl="1"/>
            <a:r>
              <a:rPr lang="en-US" dirty="0"/>
              <a:t>Types of data </a:t>
            </a:r>
          </a:p>
          <a:p>
            <a:pPr lvl="1"/>
            <a:r>
              <a:rPr lang="en-US" dirty="0"/>
              <a:t>Assessing model accuracy </a:t>
            </a:r>
          </a:p>
          <a:p>
            <a:r>
              <a:rPr lang="en-US" dirty="0"/>
              <a:t>Classification methods</a:t>
            </a:r>
          </a:p>
          <a:p>
            <a:pPr lvl="1"/>
            <a:r>
              <a:rPr lang="en-US" dirty="0"/>
              <a:t>KNN + Python practice</a:t>
            </a:r>
          </a:p>
        </p:txBody>
      </p:sp>
      <p:sp>
        <p:nvSpPr>
          <p:cNvPr id="4" name="TextBox 3"/>
          <p:cNvSpPr txBox="1"/>
          <p:nvPr/>
        </p:nvSpPr>
        <p:spPr>
          <a:xfrm>
            <a:off x="130628" y="6125439"/>
            <a:ext cx="7240555" cy="646331"/>
          </a:xfrm>
          <a:prstGeom prst="rect">
            <a:avLst/>
          </a:prstGeom>
          <a:noFill/>
        </p:spPr>
        <p:txBody>
          <a:bodyPr wrap="square" rtlCol="0">
            <a:spAutoFit/>
          </a:bodyPr>
          <a:lstStyle/>
          <a:p>
            <a:r>
              <a:rPr lang="en-US" dirty="0"/>
              <a:t>Figures and notation will follow “An Introduction to Statistical Learning” unless otherwise noted; see the syllabus for a free PDF of the book.</a:t>
            </a:r>
          </a:p>
        </p:txBody>
      </p:sp>
    </p:spTree>
    <p:extLst>
      <p:ext uri="{BB962C8B-B14F-4D97-AF65-F5344CB8AC3E}">
        <p14:creationId xmlns:p14="http://schemas.microsoft.com/office/powerpoint/2010/main" val="1180807777"/>
      </p:ext>
    </p:extLst>
  </p:cSld>
  <p:clrMapOvr>
    <a:masterClrMapping/>
  </p:clrMapOvr>
  <mc:AlternateContent xmlns:mc="http://schemas.openxmlformats.org/markup-compatibility/2006" xmlns:p14="http://schemas.microsoft.com/office/powerpoint/2010/main">
    <mc:Choice Requires="p14">
      <p:transition spd="slow" p14:dur="2000" advTm="795"/>
    </mc:Choice>
    <mc:Fallback xmlns="">
      <p:transition spd="slow" advTm="79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a:bodyPr>
          <a:lstStyle/>
          <a:p>
            <a:r>
              <a:rPr lang="en-US" dirty="0"/>
              <a:t>Concepts: Types of learning and purpose of learning (basic terminology)</a:t>
            </a:r>
          </a:p>
        </p:txBody>
      </p:sp>
      <p:sp>
        <p:nvSpPr>
          <p:cNvPr id="6" name="Text Placeholder 5"/>
          <p:cNvSpPr>
            <a:spLocks noGrp="1"/>
          </p:cNvSpPr>
          <p:nvPr>
            <p:ph type="body" sz="quarter" idx="11"/>
          </p:nvPr>
        </p:nvSpPr>
        <p:spPr/>
        <p:txBody>
          <a:bodyPr/>
          <a:lstStyle/>
          <a:p>
            <a:r>
              <a:rPr lang="en-US" sz="2000" dirty="0"/>
              <a:t>Differentiating “</a:t>
            </a:r>
            <a:r>
              <a:rPr lang="en-US" sz="2000" b="0" dirty="0"/>
              <a:t>supervised</a:t>
            </a:r>
            <a:r>
              <a:rPr lang="en-US" sz="2000" dirty="0"/>
              <a:t>” vs “</a:t>
            </a:r>
            <a:r>
              <a:rPr lang="en-US" sz="2000" b="0" dirty="0"/>
              <a:t>unsupervised</a:t>
            </a:r>
            <a:r>
              <a:rPr lang="en-US" sz="2000" dirty="0"/>
              <a:t>” </a:t>
            </a:r>
          </a:p>
          <a:p>
            <a:endParaRPr lang="en-US" sz="2000" dirty="0"/>
          </a:p>
          <a:p>
            <a:endParaRPr lang="en-US" sz="2000" dirty="0"/>
          </a:p>
          <a:p>
            <a:r>
              <a:rPr lang="en-US" sz="2000" dirty="0"/>
              <a:t>Differentiating “</a:t>
            </a:r>
            <a:r>
              <a:rPr lang="en-US" sz="2000" b="0" dirty="0"/>
              <a:t>prediction</a:t>
            </a:r>
            <a:r>
              <a:rPr lang="en-US" sz="2000" dirty="0"/>
              <a:t>” vs “</a:t>
            </a:r>
            <a:r>
              <a:rPr lang="en-US" sz="2000" b="0" dirty="0"/>
              <a:t>inference</a:t>
            </a:r>
            <a:r>
              <a:rPr lang="en-US" sz="2000" dirty="0"/>
              <a:t>” </a:t>
            </a:r>
          </a:p>
          <a:p>
            <a:endParaRPr lang="en-US" sz="2000" dirty="0"/>
          </a:p>
          <a:p>
            <a:r>
              <a:rPr lang="en-US" sz="2000" dirty="0"/>
              <a:t>…</a:t>
            </a:r>
          </a:p>
          <a:p>
            <a:endParaRPr lang="en-US" sz="2000" dirty="0"/>
          </a:p>
          <a:p>
            <a:pPr lvl="1"/>
            <a:endParaRPr lang="en-US" sz="1800" dirty="0"/>
          </a:p>
        </p:txBody>
      </p:sp>
    </p:spTree>
    <p:extLst>
      <p:ext uri="{BB962C8B-B14F-4D97-AF65-F5344CB8AC3E}">
        <p14:creationId xmlns:p14="http://schemas.microsoft.com/office/powerpoint/2010/main" val="1495644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Basic terminology: Supervised learning</a:t>
            </a:r>
          </a:p>
        </p:txBody>
      </p:sp>
      <p:sp>
        <p:nvSpPr>
          <p:cNvPr id="6" name="Text Placeholder 5"/>
          <p:cNvSpPr>
            <a:spLocks noGrp="1"/>
          </p:cNvSpPr>
          <p:nvPr>
            <p:ph type="body" sz="quarter" idx="11"/>
          </p:nvPr>
        </p:nvSpPr>
        <p:spPr/>
        <p:txBody>
          <a:bodyPr/>
          <a:lstStyle/>
          <a:p>
            <a:r>
              <a:rPr lang="en-US" sz="2000" dirty="0"/>
              <a:t>Supervised methods assume there is a functional form that can describe our output vector (</a:t>
            </a:r>
            <a:r>
              <a:rPr lang="en-US" sz="2000" b="0" dirty="0"/>
              <a:t>Y</a:t>
            </a:r>
            <a:r>
              <a:rPr lang="en-US" sz="2000" dirty="0"/>
              <a:t>) given some input vector (</a:t>
            </a:r>
            <a:r>
              <a:rPr lang="en-US" sz="2000" b="0" dirty="0"/>
              <a:t>X</a:t>
            </a:r>
            <a:r>
              <a:rPr lang="en-US" sz="2000" dirty="0"/>
              <a:t>)</a:t>
            </a:r>
            <a:endParaRPr lang="en-US" sz="2000" b="0" dirty="0"/>
          </a:p>
          <a:p>
            <a:endParaRPr lang="en-US" sz="2000" dirty="0"/>
          </a:p>
          <a:p>
            <a:r>
              <a:rPr lang="en-US" sz="2000" dirty="0"/>
              <a:t>We are concerned with estimating a function that can give the “best” prediction given a certain set of inputs</a:t>
            </a:r>
          </a:p>
          <a:p>
            <a:endParaRPr lang="en-US" sz="2000" dirty="0"/>
          </a:p>
          <a:p>
            <a:endParaRPr lang="en-US" sz="2000" dirty="0"/>
          </a:p>
          <a:p>
            <a:r>
              <a:rPr lang="en-US" sz="2000" dirty="0"/>
              <a:t>There are </a:t>
            </a:r>
            <a:r>
              <a:rPr lang="en-US" sz="2000" b="0" dirty="0"/>
              <a:t>two types of</a:t>
            </a:r>
            <a:r>
              <a:rPr lang="en-US" sz="2000" dirty="0"/>
              <a:t> error in our function</a:t>
            </a:r>
          </a:p>
          <a:p>
            <a:endParaRPr lang="en-US" sz="2000" dirty="0"/>
          </a:p>
          <a:p>
            <a:endParaRPr lang="en-US" sz="2000" dirty="0"/>
          </a:p>
          <a:p>
            <a:endParaRPr lang="en-US" sz="1800" dirty="0"/>
          </a:p>
        </p:txBody>
      </p:sp>
      <p:pic>
        <p:nvPicPr>
          <p:cNvPr id="3" name="Picture 2"/>
          <p:cNvPicPr>
            <a:picLocks noChangeAspect="1"/>
          </p:cNvPicPr>
          <p:nvPr/>
        </p:nvPicPr>
        <p:blipFill>
          <a:blip r:embed="rId4"/>
          <a:stretch>
            <a:fillRect/>
          </a:stretch>
        </p:blipFill>
        <p:spPr>
          <a:xfrm>
            <a:off x="2425259" y="3641836"/>
            <a:ext cx="5472547" cy="520052"/>
          </a:xfrm>
          <a:prstGeom prst="rect">
            <a:avLst/>
          </a:prstGeom>
        </p:spPr>
      </p:pic>
      <p:pic>
        <p:nvPicPr>
          <p:cNvPr id="4" name="Picture 3"/>
          <p:cNvPicPr>
            <a:picLocks noChangeAspect="1"/>
          </p:cNvPicPr>
          <p:nvPr/>
        </p:nvPicPr>
        <p:blipFill>
          <a:blip r:embed="rId5"/>
          <a:stretch>
            <a:fillRect/>
          </a:stretch>
        </p:blipFill>
        <p:spPr>
          <a:xfrm>
            <a:off x="2532224" y="2397725"/>
            <a:ext cx="5016242" cy="469076"/>
          </a:xfrm>
          <a:prstGeom prst="rect">
            <a:avLst/>
          </a:prstGeom>
        </p:spPr>
      </p:pic>
      <p:grpSp>
        <p:nvGrpSpPr>
          <p:cNvPr id="2" name="Group 1">
            <a:extLst>
              <a:ext uri="{FF2B5EF4-FFF2-40B4-BE49-F238E27FC236}">
                <a16:creationId xmlns:a16="http://schemas.microsoft.com/office/drawing/2014/main" id="{D46017FC-7FBD-4AB7-878D-DB1ADB6BAAD4}"/>
              </a:ext>
            </a:extLst>
          </p:cNvPr>
          <p:cNvGrpSpPr/>
          <p:nvPr/>
        </p:nvGrpSpPr>
        <p:grpSpPr>
          <a:xfrm>
            <a:off x="335902" y="4936924"/>
            <a:ext cx="7212564" cy="1581281"/>
            <a:chOff x="335902" y="4936924"/>
            <a:chExt cx="7212564" cy="1581281"/>
          </a:xfrm>
        </p:grpSpPr>
        <p:pic>
          <p:nvPicPr>
            <p:cNvPr id="7" name="Picture 6"/>
            <p:cNvPicPr>
              <a:picLocks noChangeAspect="1"/>
            </p:cNvPicPr>
            <p:nvPr/>
          </p:nvPicPr>
          <p:blipFill>
            <a:blip r:embed="rId6"/>
            <a:stretch>
              <a:fillRect/>
            </a:stretch>
          </p:blipFill>
          <p:spPr>
            <a:xfrm>
              <a:off x="2425259" y="4936924"/>
              <a:ext cx="5123207" cy="973772"/>
            </a:xfrm>
            <a:prstGeom prst="rect">
              <a:avLst/>
            </a:prstGeom>
          </p:spPr>
        </p:pic>
        <p:sp>
          <p:nvSpPr>
            <p:cNvPr id="8" name="TextBox 7"/>
            <p:cNvSpPr txBox="1"/>
            <p:nvPr/>
          </p:nvSpPr>
          <p:spPr>
            <a:xfrm>
              <a:off x="335902" y="6148873"/>
              <a:ext cx="5335115" cy="369332"/>
            </a:xfrm>
            <a:prstGeom prst="rect">
              <a:avLst/>
            </a:prstGeom>
            <a:noFill/>
          </p:spPr>
          <p:txBody>
            <a:bodyPr wrap="none" rtlCol="0">
              <a:spAutoFit/>
            </a:bodyPr>
            <a:lstStyle/>
            <a:p>
              <a:r>
                <a:rPr lang="en-US" dirty="0"/>
                <a:t>“E()” is the expectation value or average squared error </a:t>
              </a:r>
            </a:p>
          </p:txBody>
        </p:sp>
      </p:grpSp>
    </p:spTree>
    <p:custDataLst>
      <p:tags r:id="rId1"/>
    </p:custDataLst>
    <p:extLst>
      <p:ext uri="{BB962C8B-B14F-4D97-AF65-F5344CB8AC3E}">
        <p14:creationId xmlns:p14="http://schemas.microsoft.com/office/powerpoint/2010/main" val="1843398790"/>
      </p:ext>
    </p:extLst>
  </p:cSld>
  <p:clrMapOvr>
    <a:masterClrMapping/>
  </p:clrMapOvr>
  <mc:AlternateContent xmlns:mc="http://schemas.openxmlformats.org/markup-compatibility/2006" xmlns:p14="http://schemas.microsoft.com/office/powerpoint/2010/main">
    <mc:Choice Requires="p14">
      <p:transition spd="slow" p14:dur="2000" advTm="281325"/>
    </mc:Choice>
    <mc:Fallback xmlns="">
      <p:transition spd="slow" advTm="281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Basic terminology: parametric versus non-parametric</a:t>
            </a:r>
          </a:p>
        </p:txBody>
      </p:sp>
      <p:sp>
        <p:nvSpPr>
          <p:cNvPr id="6" name="Text Placeholder 5"/>
          <p:cNvSpPr>
            <a:spLocks noGrp="1"/>
          </p:cNvSpPr>
          <p:nvPr>
            <p:ph type="body" sz="quarter" idx="11"/>
          </p:nvPr>
        </p:nvSpPr>
        <p:spPr/>
        <p:txBody>
          <a:bodyPr>
            <a:normAutofit/>
          </a:bodyPr>
          <a:lstStyle/>
          <a:p>
            <a:r>
              <a:rPr lang="en-US" sz="2000" dirty="0"/>
              <a:t>Some models have a defined functional form over the entire range of input values (</a:t>
            </a:r>
            <a:r>
              <a:rPr lang="en-US" sz="2000" b="0" dirty="0"/>
              <a:t>parametric modeling</a:t>
            </a:r>
            <a:r>
              <a:rPr lang="en-US" sz="2000" dirty="0"/>
              <a:t>) </a:t>
            </a:r>
          </a:p>
          <a:p>
            <a:pPr lvl="1"/>
            <a:r>
              <a:rPr lang="en-US" sz="1400" dirty="0"/>
              <a:t>We assume a functional form (</a:t>
            </a:r>
            <a:r>
              <a:rPr lang="en-US" sz="1400" b="0" dirty="0"/>
              <a:t>parameters</a:t>
            </a:r>
            <a:r>
              <a:rPr lang="en-US" sz="1400" dirty="0"/>
              <a:t> </a:t>
            </a:r>
            <a:r>
              <a:rPr lang="en-US" sz="1400" b="0" dirty="0"/>
              <a:t>or coefficients</a:t>
            </a:r>
            <a:r>
              <a:rPr lang="en-US" sz="1400" dirty="0"/>
              <a:t>)</a:t>
            </a:r>
            <a:r>
              <a:rPr lang="en-US" sz="1400" b="0" dirty="0"/>
              <a:t> </a:t>
            </a:r>
          </a:p>
          <a:p>
            <a:pPr lvl="1"/>
            <a:r>
              <a:rPr lang="en-US" sz="1400" dirty="0"/>
              <a:t>We determine the parameters by minimizing the error between the model and reality for some subset of our data (</a:t>
            </a:r>
            <a:r>
              <a:rPr lang="en-US" sz="1400" b="0" dirty="0"/>
              <a:t>fitting or training</a:t>
            </a:r>
            <a:r>
              <a:rPr lang="en-US" sz="1400" dirty="0"/>
              <a:t>) </a:t>
            </a:r>
          </a:p>
          <a:p>
            <a:pPr lvl="1"/>
            <a:endParaRPr lang="en-US" sz="1400" dirty="0"/>
          </a:p>
          <a:p>
            <a:endParaRPr lang="en-US" sz="1800" dirty="0"/>
          </a:p>
          <a:p>
            <a:r>
              <a:rPr lang="en-US" sz="1800" dirty="0"/>
              <a:t>Some models do not assume a defined functional form </a:t>
            </a:r>
            <a:r>
              <a:rPr lang="mr-IN" sz="1800" dirty="0"/>
              <a:t>–</a:t>
            </a:r>
            <a:r>
              <a:rPr lang="en-US" sz="1800" dirty="0"/>
              <a:t> the goal is just to get as close as possible to the data (</a:t>
            </a:r>
            <a:r>
              <a:rPr lang="en-US" sz="1800" b="0" dirty="0"/>
              <a:t>non-parametric modeling</a:t>
            </a:r>
            <a:r>
              <a:rPr lang="en-US" sz="1800" dirty="0"/>
              <a:t>) </a:t>
            </a:r>
          </a:p>
          <a:p>
            <a:pPr lvl="1"/>
            <a:r>
              <a:rPr lang="en-US" sz="1400" dirty="0"/>
              <a:t>There is still a model fitting procedure; the model still has some information content that is determined from your data </a:t>
            </a:r>
          </a:p>
          <a:p>
            <a:endParaRPr lang="en-US" sz="2200" dirty="0"/>
          </a:p>
          <a:p>
            <a:r>
              <a:rPr lang="en-US" sz="1800" dirty="0"/>
              <a:t>In non-parametric models you require much larger training datasets </a:t>
            </a:r>
          </a:p>
        </p:txBody>
      </p:sp>
      <p:pic>
        <p:nvPicPr>
          <p:cNvPr id="2" name="Picture 1"/>
          <p:cNvPicPr>
            <a:picLocks noChangeAspect="1"/>
          </p:cNvPicPr>
          <p:nvPr/>
        </p:nvPicPr>
        <p:blipFill>
          <a:blip r:embed="rId3"/>
          <a:stretch>
            <a:fillRect/>
          </a:stretch>
        </p:blipFill>
        <p:spPr>
          <a:xfrm>
            <a:off x="2291655" y="3049895"/>
            <a:ext cx="5366449" cy="379105"/>
          </a:xfrm>
          <a:prstGeom prst="rect">
            <a:avLst/>
          </a:prstGeom>
        </p:spPr>
      </p:pic>
    </p:spTree>
    <p:extLst>
      <p:ext uri="{BB962C8B-B14F-4D97-AF65-F5344CB8AC3E}">
        <p14:creationId xmlns:p14="http://schemas.microsoft.com/office/powerpoint/2010/main" val="57349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01E28E-990B-404B-9F0A-1FCB53090369}"/>
              </a:ext>
            </a:extLst>
          </p:cNvPr>
          <p:cNvSpPr>
            <a:spLocks noGrp="1"/>
          </p:cNvSpPr>
          <p:nvPr>
            <p:ph type="body" sz="quarter" idx="10"/>
          </p:nvPr>
        </p:nvSpPr>
        <p:spPr/>
        <p:txBody>
          <a:bodyPr/>
          <a:lstStyle/>
          <a:p>
            <a:r>
              <a:rPr lang="en-US" dirty="0"/>
              <a:t>Basic terminology: parametric versus non-parametric</a:t>
            </a:r>
          </a:p>
        </p:txBody>
      </p:sp>
      <p:pic>
        <p:nvPicPr>
          <p:cNvPr id="4" name="Picture 3">
            <a:extLst>
              <a:ext uri="{FF2B5EF4-FFF2-40B4-BE49-F238E27FC236}">
                <a16:creationId xmlns:a16="http://schemas.microsoft.com/office/drawing/2014/main" id="{3F875CD2-89BE-40E4-9940-786414BBC473}"/>
              </a:ext>
            </a:extLst>
          </p:cNvPr>
          <p:cNvPicPr>
            <a:picLocks noChangeAspect="1"/>
          </p:cNvPicPr>
          <p:nvPr/>
        </p:nvPicPr>
        <p:blipFill>
          <a:blip r:embed="rId2"/>
          <a:stretch>
            <a:fillRect/>
          </a:stretch>
        </p:blipFill>
        <p:spPr>
          <a:xfrm>
            <a:off x="671757" y="2293514"/>
            <a:ext cx="3462031" cy="2669105"/>
          </a:xfrm>
          <a:prstGeom prst="rect">
            <a:avLst/>
          </a:prstGeom>
        </p:spPr>
      </p:pic>
      <p:pic>
        <p:nvPicPr>
          <p:cNvPr id="5" name="Picture 4">
            <a:extLst>
              <a:ext uri="{FF2B5EF4-FFF2-40B4-BE49-F238E27FC236}">
                <a16:creationId xmlns:a16="http://schemas.microsoft.com/office/drawing/2014/main" id="{C8251BFE-E808-4011-A29D-9ADA49A24FB0}"/>
              </a:ext>
            </a:extLst>
          </p:cNvPr>
          <p:cNvPicPr>
            <a:picLocks noChangeAspect="1"/>
          </p:cNvPicPr>
          <p:nvPr/>
        </p:nvPicPr>
        <p:blipFill>
          <a:blip r:embed="rId3"/>
          <a:stretch>
            <a:fillRect/>
          </a:stretch>
        </p:blipFill>
        <p:spPr>
          <a:xfrm>
            <a:off x="4748580" y="2293514"/>
            <a:ext cx="3610395" cy="2669105"/>
          </a:xfrm>
          <a:prstGeom prst="rect">
            <a:avLst/>
          </a:prstGeom>
        </p:spPr>
      </p:pic>
      <p:pic>
        <p:nvPicPr>
          <p:cNvPr id="6" name="Picture 5">
            <a:extLst>
              <a:ext uri="{FF2B5EF4-FFF2-40B4-BE49-F238E27FC236}">
                <a16:creationId xmlns:a16="http://schemas.microsoft.com/office/drawing/2014/main" id="{A698CEF9-8321-4B26-B545-974A057EE2B1}"/>
              </a:ext>
            </a:extLst>
          </p:cNvPr>
          <p:cNvPicPr>
            <a:picLocks noChangeAspect="1"/>
          </p:cNvPicPr>
          <p:nvPr/>
        </p:nvPicPr>
        <p:blipFill>
          <a:blip r:embed="rId4"/>
          <a:stretch>
            <a:fillRect/>
          </a:stretch>
        </p:blipFill>
        <p:spPr>
          <a:xfrm>
            <a:off x="256780" y="5072346"/>
            <a:ext cx="4093098" cy="320511"/>
          </a:xfrm>
          <a:prstGeom prst="rect">
            <a:avLst/>
          </a:prstGeom>
        </p:spPr>
      </p:pic>
      <p:sp>
        <p:nvSpPr>
          <p:cNvPr id="8" name="Rectangle 7">
            <a:extLst>
              <a:ext uri="{FF2B5EF4-FFF2-40B4-BE49-F238E27FC236}">
                <a16:creationId xmlns:a16="http://schemas.microsoft.com/office/drawing/2014/main" id="{57AE1851-8703-48E6-A285-67927E8CF0E8}"/>
              </a:ext>
            </a:extLst>
          </p:cNvPr>
          <p:cNvSpPr/>
          <p:nvPr/>
        </p:nvSpPr>
        <p:spPr>
          <a:xfrm>
            <a:off x="5309105" y="5023525"/>
            <a:ext cx="2732030" cy="369332"/>
          </a:xfrm>
          <a:prstGeom prst="rect">
            <a:avLst/>
          </a:prstGeom>
        </p:spPr>
        <p:txBody>
          <a:bodyPr wrap="none">
            <a:spAutoFit/>
          </a:bodyPr>
          <a:lstStyle/>
          <a:p>
            <a:r>
              <a:rPr lang="en-US" dirty="0"/>
              <a:t>smooth thin-plate spline fit</a:t>
            </a:r>
          </a:p>
        </p:txBody>
      </p:sp>
      <p:cxnSp>
        <p:nvCxnSpPr>
          <p:cNvPr id="10" name="Straight Arrow Connector 9">
            <a:extLst>
              <a:ext uri="{FF2B5EF4-FFF2-40B4-BE49-F238E27FC236}">
                <a16:creationId xmlns:a16="http://schemas.microsoft.com/office/drawing/2014/main" id="{2108F323-3B3A-4ABC-9A97-92DA14DD63CD}"/>
              </a:ext>
            </a:extLst>
          </p:cNvPr>
          <p:cNvCxnSpPr/>
          <p:nvPr/>
        </p:nvCxnSpPr>
        <p:spPr>
          <a:xfrm>
            <a:off x="3069718" y="5760720"/>
            <a:ext cx="2560320" cy="0"/>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A3B77A9-58C9-4CCC-BDA5-F12D6AFA9C68}"/>
              </a:ext>
            </a:extLst>
          </p:cNvPr>
          <p:cNvSpPr/>
          <p:nvPr/>
        </p:nvSpPr>
        <p:spPr>
          <a:xfrm>
            <a:off x="5309105" y="5892327"/>
            <a:ext cx="1034001" cy="369332"/>
          </a:xfrm>
          <a:prstGeom prst="rect">
            <a:avLst/>
          </a:prstGeom>
        </p:spPr>
        <p:txBody>
          <a:bodyPr wrap="none">
            <a:spAutoFit/>
          </a:bodyPr>
          <a:lstStyle/>
          <a:p>
            <a:r>
              <a:rPr lang="en-US" dirty="0"/>
              <a:t>flexibility</a:t>
            </a:r>
          </a:p>
        </p:txBody>
      </p:sp>
      <p:sp>
        <p:nvSpPr>
          <p:cNvPr id="12" name="Rectangle 11">
            <a:extLst>
              <a:ext uri="{FF2B5EF4-FFF2-40B4-BE49-F238E27FC236}">
                <a16:creationId xmlns:a16="http://schemas.microsoft.com/office/drawing/2014/main" id="{FECDB432-A893-4713-B908-A9197027F935}"/>
              </a:ext>
            </a:extLst>
          </p:cNvPr>
          <p:cNvSpPr/>
          <p:nvPr/>
        </p:nvSpPr>
        <p:spPr>
          <a:xfrm>
            <a:off x="2203628" y="5892625"/>
            <a:ext cx="1586845" cy="369332"/>
          </a:xfrm>
          <a:prstGeom prst="rect">
            <a:avLst/>
          </a:prstGeom>
        </p:spPr>
        <p:txBody>
          <a:bodyPr wrap="none">
            <a:spAutoFit/>
          </a:bodyPr>
          <a:lstStyle/>
          <a:p>
            <a:r>
              <a:rPr lang="en-US" dirty="0"/>
              <a:t>interpretability</a:t>
            </a:r>
          </a:p>
        </p:txBody>
      </p:sp>
    </p:spTree>
    <p:extLst>
      <p:ext uri="{BB962C8B-B14F-4D97-AF65-F5344CB8AC3E}">
        <p14:creationId xmlns:p14="http://schemas.microsoft.com/office/powerpoint/2010/main" val="4206536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a:bodyPr>
          <a:lstStyle/>
          <a:p>
            <a:r>
              <a:rPr lang="en-US" sz="2400" dirty="0"/>
              <a:t>Flexibility and interpretability: Prediction and Interference </a:t>
            </a:r>
          </a:p>
        </p:txBody>
      </p:sp>
      <p:pic>
        <p:nvPicPr>
          <p:cNvPr id="7" name="Picture 6"/>
          <p:cNvPicPr>
            <a:picLocks noChangeAspect="1"/>
          </p:cNvPicPr>
          <p:nvPr/>
        </p:nvPicPr>
        <p:blipFill>
          <a:blip r:embed="rId3"/>
          <a:stretch>
            <a:fillRect/>
          </a:stretch>
        </p:blipFill>
        <p:spPr>
          <a:xfrm>
            <a:off x="1311760" y="1744824"/>
            <a:ext cx="6701821" cy="4213197"/>
          </a:xfrm>
          <a:prstGeom prst="rect">
            <a:avLst/>
          </a:prstGeom>
        </p:spPr>
      </p:pic>
      <p:pic>
        <p:nvPicPr>
          <p:cNvPr id="4" name="Picture 3">
            <a:extLst>
              <a:ext uri="{FF2B5EF4-FFF2-40B4-BE49-F238E27FC236}">
                <a16:creationId xmlns:a16="http://schemas.microsoft.com/office/drawing/2014/main" id="{AABED238-FAF0-4EC2-81EA-56E6D16C7A00}"/>
              </a:ext>
            </a:extLst>
          </p:cNvPr>
          <p:cNvPicPr>
            <a:picLocks noChangeAspect="1"/>
          </p:cNvPicPr>
          <p:nvPr/>
        </p:nvPicPr>
        <p:blipFill rotWithShape="1">
          <a:blip r:embed="rId4"/>
          <a:srcRect r="74460" b="-298"/>
          <a:stretch/>
        </p:blipFill>
        <p:spPr>
          <a:xfrm>
            <a:off x="246264" y="3329820"/>
            <a:ext cx="1397711" cy="521602"/>
          </a:xfrm>
          <a:prstGeom prst="rect">
            <a:avLst/>
          </a:prstGeom>
        </p:spPr>
      </p:pic>
    </p:spTree>
    <p:extLst>
      <p:ext uri="{BB962C8B-B14F-4D97-AF65-F5344CB8AC3E}">
        <p14:creationId xmlns:p14="http://schemas.microsoft.com/office/powerpoint/2010/main" val="29288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Basic terminology: unsupervised learning</a:t>
            </a:r>
          </a:p>
        </p:txBody>
      </p:sp>
      <p:pic>
        <p:nvPicPr>
          <p:cNvPr id="4" name="Picture 3">
            <a:extLst>
              <a:ext uri="{FF2B5EF4-FFF2-40B4-BE49-F238E27FC236}">
                <a16:creationId xmlns:a16="http://schemas.microsoft.com/office/drawing/2014/main" id="{4B5E09EF-4DA4-4C75-9485-62D8830111D6}"/>
              </a:ext>
            </a:extLst>
          </p:cNvPr>
          <p:cNvPicPr>
            <a:picLocks noChangeAspect="1"/>
          </p:cNvPicPr>
          <p:nvPr/>
        </p:nvPicPr>
        <p:blipFill>
          <a:blip r:embed="rId3"/>
          <a:stretch>
            <a:fillRect/>
          </a:stretch>
        </p:blipFill>
        <p:spPr>
          <a:xfrm>
            <a:off x="671757" y="1828910"/>
            <a:ext cx="5016242" cy="469076"/>
          </a:xfrm>
          <a:prstGeom prst="rect">
            <a:avLst/>
          </a:prstGeom>
        </p:spPr>
      </p:pic>
      <p:sp>
        <p:nvSpPr>
          <p:cNvPr id="3" name="Rectangle 2">
            <a:extLst>
              <a:ext uri="{FF2B5EF4-FFF2-40B4-BE49-F238E27FC236}">
                <a16:creationId xmlns:a16="http://schemas.microsoft.com/office/drawing/2014/main" id="{B4AB2BED-B424-49FA-8F85-A115913137E2}"/>
              </a:ext>
            </a:extLst>
          </p:cNvPr>
          <p:cNvSpPr/>
          <p:nvPr/>
        </p:nvSpPr>
        <p:spPr>
          <a:xfrm>
            <a:off x="671757" y="2478038"/>
            <a:ext cx="3630169" cy="400110"/>
          </a:xfrm>
          <a:prstGeom prst="rect">
            <a:avLst/>
          </a:prstGeom>
        </p:spPr>
        <p:txBody>
          <a:bodyPr wrap="square">
            <a:spAutoFit/>
          </a:bodyPr>
          <a:lstStyle/>
          <a:p>
            <a:r>
              <a:rPr lang="en-US" sz="2000" b="1" dirty="0">
                <a:solidFill>
                  <a:srgbClr val="4B2E83"/>
                </a:solidFill>
                <a:latin typeface="Open Sans"/>
              </a:rPr>
              <a:t>What if there is no Y and f?</a:t>
            </a:r>
            <a:endParaRPr lang="en-US" dirty="0"/>
          </a:p>
        </p:txBody>
      </p:sp>
      <p:pic>
        <p:nvPicPr>
          <p:cNvPr id="6" name="Picture 5">
            <a:extLst>
              <a:ext uri="{FF2B5EF4-FFF2-40B4-BE49-F238E27FC236}">
                <a16:creationId xmlns:a16="http://schemas.microsoft.com/office/drawing/2014/main" id="{6E2AEC34-09C3-4888-9615-3621103679E3}"/>
              </a:ext>
            </a:extLst>
          </p:cNvPr>
          <p:cNvPicPr>
            <a:picLocks noChangeAspect="1"/>
          </p:cNvPicPr>
          <p:nvPr/>
        </p:nvPicPr>
        <p:blipFill rotWithShape="1">
          <a:blip r:embed="rId4"/>
          <a:srcRect r="49851" b="28957"/>
          <a:stretch/>
        </p:blipFill>
        <p:spPr>
          <a:xfrm>
            <a:off x="583843" y="2905850"/>
            <a:ext cx="3765759" cy="3368490"/>
          </a:xfrm>
          <a:prstGeom prst="rect">
            <a:avLst/>
          </a:prstGeom>
        </p:spPr>
      </p:pic>
    </p:spTree>
    <p:extLst>
      <p:ext uri="{BB962C8B-B14F-4D97-AF65-F5344CB8AC3E}">
        <p14:creationId xmlns:p14="http://schemas.microsoft.com/office/powerpoint/2010/main" val="20929960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34.6|3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TotalTime>
  <Words>1904</Words>
  <Application>Microsoft Office PowerPoint</Application>
  <PresentationFormat>On-screen Show (4:3)</PresentationFormat>
  <Paragraphs>193</Paragraphs>
  <Slides>27</Slides>
  <Notes>15</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CMTI10</vt:lpstr>
      <vt:lpstr>Encode Sans Normal Black</vt:lpstr>
      <vt:lpstr>Lucida Grande</vt:lpstr>
      <vt:lpstr>Open Sans</vt: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Ting Cao</dc:creator>
  <cp:lastModifiedBy>Ting Cao</cp:lastModifiedBy>
  <cp:revision>25</cp:revision>
  <dcterms:created xsi:type="dcterms:W3CDTF">2020-02-09T23:30:47Z</dcterms:created>
  <dcterms:modified xsi:type="dcterms:W3CDTF">2020-02-10T19:15:13Z</dcterms:modified>
</cp:coreProperties>
</file>